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78" r:id="rId3"/>
    <p:sldId id="279" r:id="rId4"/>
    <p:sldId id="283" r:id="rId5"/>
    <p:sldId id="261" r:id="rId6"/>
    <p:sldId id="262" r:id="rId7"/>
    <p:sldId id="292" r:id="rId8"/>
    <p:sldId id="263" r:id="rId9"/>
    <p:sldId id="264" r:id="rId10"/>
    <p:sldId id="299" r:id="rId11"/>
    <p:sldId id="327" r:id="rId12"/>
    <p:sldId id="328" r:id="rId13"/>
    <p:sldId id="329" r:id="rId14"/>
    <p:sldId id="330" r:id="rId15"/>
    <p:sldId id="331" r:id="rId16"/>
    <p:sldId id="332" r:id="rId17"/>
    <p:sldId id="265" r:id="rId18"/>
    <p:sldId id="326" r:id="rId19"/>
    <p:sldId id="284" r:id="rId20"/>
    <p:sldId id="285" r:id="rId21"/>
    <p:sldId id="269" r:id="rId22"/>
    <p:sldId id="293" r:id="rId23"/>
    <p:sldId id="294" r:id="rId24"/>
    <p:sldId id="295" r:id="rId25"/>
    <p:sldId id="270" r:id="rId26"/>
    <p:sldId id="296" r:id="rId27"/>
    <p:sldId id="271" r:id="rId28"/>
    <p:sldId id="286" r:id="rId29"/>
    <p:sldId id="277" r:id="rId30"/>
    <p:sldId id="287" r:id="rId31"/>
    <p:sldId id="288" r:id="rId32"/>
    <p:sldId id="289" r:id="rId33"/>
    <p:sldId id="290" r:id="rId34"/>
    <p:sldId id="297" r:id="rId35"/>
    <p:sldId id="298" r:id="rId36"/>
    <p:sldId id="257" r:id="rId37"/>
    <p:sldId id="276" r:id="rId38"/>
    <p:sldId id="280" r:id="rId39"/>
    <p:sldId id="281" r:id="rId40"/>
    <p:sldId id="282" r:id="rId41"/>
    <p:sldId id="291"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36" r:id="rId63"/>
    <p:sldId id="337" r:id="rId64"/>
    <p:sldId id="333" r:id="rId65"/>
    <p:sldId id="334" r:id="rId66"/>
    <p:sldId id="335" r:id="rId67"/>
    <p:sldId id="325"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09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 Id="rId4"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7BFE09-FE59-4FA4-B1EB-FACE2DC8B16C}" type="datetimeFigureOut">
              <a:rPr lang="en-US" smtClean="0"/>
              <a:t>1/30/2017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AE2A55-8136-4E05-9EB6-A57987E22A8A}" type="slidenum">
              <a:rPr lang="en-US" smtClean="0"/>
              <a:t>‹#›</a:t>
            </a:fld>
            <a:endParaRPr lang="en-US"/>
          </a:p>
        </p:txBody>
      </p:sp>
    </p:spTree>
    <p:extLst>
      <p:ext uri="{BB962C8B-B14F-4D97-AF65-F5344CB8AC3E}">
        <p14:creationId xmlns:p14="http://schemas.microsoft.com/office/powerpoint/2010/main" val="326228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3795"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07F8EF2-FCDB-458F-8192-54978C6FB109}" type="datetime4">
              <a:rPr lang="en-US" smtClean="0"/>
              <a:pPr fontAlgn="base">
                <a:spcBef>
                  <a:spcPct val="0"/>
                </a:spcBef>
                <a:spcAft>
                  <a:spcPct val="0"/>
                </a:spcAft>
                <a:defRPr/>
              </a:pPr>
              <a:t>January 30, 2017</a:t>
            </a:fld>
            <a:endParaRPr lang="en-US"/>
          </a:p>
        </p:txBody>
      </p:sp>
      <p:sp>
        <p:nvSpPr>
          <p:cNvPr id="33796"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33797"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CE9D197-622F-4C09-9556-748D97CC9FFF}" type="slidenum">
              <a:rPr lang="en-US" smtClean="0"/>
              <a:pPr fontAlgn="base">
                <a:spcBef>
                  <a:spcPct val="0"/>
                </a:spcBef>
                <a:spcAft>
                  <a:spcPct val="0"/>
                </a:spcAft>
                <a:defRPr/>
              </a:pPr>
              <a:t>3</a:t>
            </a:fld>
            <a:endParaRPr lang="en-US"/>
          </a:p>
        </p:txBody>
      </p:sp>
      <p:sp>
        <p:nvSpPr>
          <p:cNvPr id="430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2761634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Morgan Kaufmann Publishers</a:t>
            </a:r>
          </a:p>
        </p:txBody>
      </p:sp>
      <p:sp>
        <p:nvSpPr>
          <p:cNvPr id="5" name="Rectangle 3"/>
          <p:cNvSpPr>
            <a:spLocks noGrp="1" noChangeArrowheads="1"/>
          </p:cNvSpPr>
          <p:nvPr>
            <p:ph type="dt" idx="1"/>
          </p:nvPr>
        </p:nvSpPr>
        <p:spPr>
          <a:ln/>
        </p:spPr>
        <p:txBody>
          <a:bodyPr/>
          <a:lstStyle/>
          <a:p>
            <a:fld id="{270E92B2-9823-40AB-BA46-7F31EEDFDFD8}" type="datetime4">
              <a:rPr lang="en-US" altLang="en-US"/>
              <a:pPr/>
              <a:t>January 30, 2017</a:t>
            </a:fld>
            <a:endParaRPr lang="en-US" altLang="en-US"/>
          </a:p>
        </p:txBody>
      </p:sp>
      <p:sp>
        <p:nvSpPr>
          <p:cNvPr id="6" name="Rectangle 6"/>
          <p:cNvSpPr>
            <a:spLocks noGrp="1" noChangeArrowheads="1"/>
          </p:cNvSpPr>
          <p:nvPr>
            <p:ph type="ftr" sz="quarter" idx="4"/>
          </p:nvPr>
        </p:nvSpPr>
        <p:spPr>
          <a:ln/>
        </p:spPr>
        <p:txBody>
          <a:bodyPr/>
          <a:lstStyle/>
          <a:p>
            <a:r>
              <a:rPr lang="en-US" altLang="en-US"/>
              <a:t>Chapter 1 — Computer Abstractions and Technology</a:t>
            </a:r>
          </a:p>
        </p:txBody>
      </p:sp>
      <p:sp>
        <p:nvSpPr>
          <p:cNvPr id="7" name="Rectangle 7"/>
          <p:cNvSpPr>
            <a:spLocks noGrp="1" noChangeArrowheads="1"/>
          </p:cNvSpPr>
          <p:nvPr>
            <p:ph type="sldNum" sz="quarter" idx="5"/>
          </p:nvPr>
        </p:nvSpPr>
        <p:spPr>
          <a:ln/>
        </p:spPr>
        <p:txBody>
          <a:bodyPr/>
          <a:lstStyle/>
          <a:p>
            <a:fld id="{56A41B57-5210-425C-BAFA-DE4ABF3828D3}" type="slidenum">
              <a:rPr lang="en-US" altLang="en-US"/>
              <a:pPr/>
              <a:t>21</a:t>
            </a:fld>
            <a:endParaRPr lang="en-US" alt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AU" altLang="en-US"/>
          </a:p>
        </p:txBody>
      </p:sp>
    </p:spTree>
    <p:extLst>
      <p:ext uri="{BB962C8B-B14F-4D97-AF65-F5344CB8AC3E}">
        <p14:creationId xmlns:p14="http://schemas.microsoft.com/office/powerpoint/2010/main" val="3631067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Morgan Kaufmann Publishers</a:t>
            </a:r>
          </a:p>
        </p:txBody>
      </p:sp>
      <p:sp>
        <p:nvSpPr>
          <p:cNvPr id="5" name="Rectangle 3"/>
          <p:cNvSpPr>
            <a:spLocks noGrp="1" noChangeArrowheads="1"/>
          </p:cNvSpPr>
          <p:nvPr>
            <p:ph type="dt" idx="1"/>
          </p:nvPr>
        </p:nvSpPr>
        <p:spPr>
          <a:ln/>
        </p:spPr>
        <p:txBody>
          <a:bodyPr/>
          <a:lstStyle/>
          <a:p>
            <a:fld id="{53AD543A-4717-4A2D-A01F-088C531BD52A}" type="datetime4">
              <a:rPr lang="en-US" altLang="en-US"/>
              <a:pPr/>
              <a:t>January 30, 2017</a:t>
            </a:fld>
            <a:endParaRPr lang="en-US" altLang="en-US"/>
          </a:p>
        </p:txBody>
      </p:sp>
      <p:sp>
        <p:nvSpPr>
          <p:cNvPr id="6" name="Rectangle 6"/>
          <p:cNvSpPr>
            <a:spLocks noGrp="1" noChangeArrowheads="1"/>
          </p:cNvSpPr>
          <p:nvPr>
            <p:ph type="ftr" sz="quarter" idx="4"/>
          </p:nvPr>
        </p:nvSpPr>
        <p:spPr>
          <a:ln/>
        </p:spPr>
        <p:txBody>
          <a:bodyPr/>
          <a:lstStyle/>
          <a:p>
            <a:r>
              <a:rPr lang="en-US" altLang="en-US"/>
              <a:t>Chapter 1 — Computer Abstractions and Technology</a:t>
            </a:r>
          </a:p>
        </p:txBody>
      </p:sp>
      <p:sp>
        <p:nvSpPr>
          <p:cNvPr id="7" name="Rectangle 7"/>
          <p:cNvSpPr>
            <a:spLocks noGrp="1" noChangeArrowheads="1"/>
          </p:cNvSpPr>
          <p:nvPr>
            <p:ph type="sldNum" sz="quarter" idx="5"/>
          </p:nvPr>
        </p:nvSpPr>
        <p:spPr>
          <a:ln/>
        </p:spPr>
        <p:txBody>
          <a:bodyPr/>
          <a:lstStyle/>
          <a:p>
            <a:fld id="{D1B8CC97-BCFA-4D65-88D4-F74582CCD02E}" type="slidenum">
              <a:rPr lang="en-US" altLang="en-US"/>
              <a:pPr/>
              <a:t>25</a:t>
            </a:fld>
            <a:endParaRPr lang="en-US" altLang="en-US"/>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en-AU" altLang="en-US"/>
          </a:p>
        </p:txBody>
      </p:sp>
    </p:spTree>
    <p:extLst>
      <p:ext uri="{BB962C8B-B14F-4D97-AF65-F5344CB8AC3E}">
        <p14:creationId xmlns:p14="http://schemas.microsoft.com/office/powerpoint/2010/main" val="131161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Morgan Kaufmann Publishers</a:t>
            </a:r>
          </a:p>
        </p:txBody>
      </p:sp>
      <p:sp>
        <p:nvSpPr>
          <p:cNvPr id="5" name="Rectangle 3"/>
          <p:cNvSpPr>
            <a:spLocks noGrp="1" noChangeArrowheads="1"/>
          </p:cNvSpPr>
          <p:nvPr>
            <p:ph type="dt" idx="1"/>
          </p:nvPr>
        </p:nvSpPr>
        <p:spPr>
          <a:ln/>
        </p:spPr>
        <p:txBody>
          <a:bodyPr/>
          <a:lstStyle/>
          <a:p>
            <a:fld id="{D72475DC-41ED-4608-B14C-2375E7BC12B4}" type="datetime4">
              <a:rPr lang="en-US" altLang="en-US"/>
              <a:pPr/>
              <a:t>January 30, 2017</a:t>
            </a:fld>
            <a:endParaRPr lang="en-US" altLang="en-US"/>
          </a:p>
        </p:txBody>
      </p:sp>
      <p:sp>
        <p:nvSpPr>
          <p:cNvPr id="6" name="Rectangle 6"/>
          <p:cNvSpPr>
            <a:spLocks noGrp="1" noChangeArrowheads="1"/>
          </p:cNvSpPr>
          <p:nvPr>
            <p:ph type="ftr" sz="quarter" idx="4"/>
          </p:nvPr>
        </p:nvSpPr>
        <p:spPr>
          <a:ln/>
        </p:spPr>
        <p:txBody>
          <a:bodyPr/>
          <a:lstStyle/>
          <a:p>
            <a:r>
              <a:rPr lang="en-US" altLang="en-US"/>
              <a:t>Chapter 1 — Computer Abstractions and Technology</a:t>
            </a:r>
          </a:p>
        </p:txBody>
      </p:sp>
      <p:sp>
        <p:nvSpPr>
          <p:cNvPr id="7" name="Rectangle 7"/>
          <p:cNvSpPr>
            <a:spLocks noGrp="1" noChangeArrowheads="1"/>
          </p:cNvSpPr>
          <p:nvPr>
            <p:ph type="sldNum" sz="quarter" idx="5"/>
          </p:nvPr>
        </p:nvSpPr>
        <p:spPr>
          <a:ln/>
        </p:spPr>
        <p:txBody>
          <a:bodyPr/>
          <a:lstStyle/>
          <a:p>
            <a:fld id="{D57C7434-351B-4C4C-B313-1E11B2B48258}" type="slidenum">
              <a:rPr lang="en-US" altLang="en-US"/>
              <a:pPr/>
              <a:t>27</a:t>
            </a:fld>
            <a:endParaRPr lang="en-US" altLang="en-US"/>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AU" altLang="en-US"/>
          </a:p>
        </p:txBody>
      </p:sp>
    </p:spTree>
    <p:extLst>
      <p:ext uri="{BB962C8B-B14F-4D97-AF65-F5344CB8AC3E}">
        <p14:creationId xmlns:p14="http://schemas.microsoft.com/office/powerpoint/2010/main" val="831253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45059"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8E2B9C3-B093-4777-AC14-B3FFF990CE1E}" type="datetime4">
              <a:rPr lang="en-US" smtClean="0"/>
              <a:pPr fontAlgn="base">
                <a:spcBef>
                  <a:spcPct val="0"/>
                </a:spcBef>
                <a:spcAft>
                  <a:spcPct val="0"/>
                </a:spcAft>
                <a:defRPr/>
              </a:pPr>
              <a:t>January 30, 2017</a:t>
            </a:fld>
            <a:endParaRPr lang="en-US"/>
          </a:p>
        </p:txBody>
      </p:sp>
      <p:sp>
        <p:nvSpPr>
          <p:cNvPr id="45060"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45061"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943E2EA-EBCD-4BA5-9F48-8E18926EC43C}" type="slidenum">
              <a:rPr lang="en-US" smtClean="0"/>
              <a:pPr fontAlgn="base">
                <a:spcBef>
                  <a:spcPct val="0"/>
                </a:spcBef>
                <a:spcAft>
                  <a:spcPct val="0"/>
                </a:spcAft>
                <a:defRPr/>
              </a:pPr>
              <a:t>30</a:t>
            </a:fld>
            <a:endParaRPr lang="en-US"/>
          </a:p>
        </p:txBody>
      </p:sp>
      <p:sp>
        <p:nvSpPr>
          <p:cNvPr id="542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2301324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46083"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67DA070A-D1A9-46DC-BE58-5089945FAD45}" type="datetime4">
              <a:rPr lang="en-US" smtClean="0"/>
              <a:pPr fontAlgn="base">
                <a:spcBef>
                  <a:spcPct val="0"/>
                </a:spcBef>
                <a:spcAft>
                  <a:spcPct val="0"/>
                </a:spcAft>
                <a:defRPr/>
              </a:pPr>
              <a:t>January 30, 2017</a:t>
            </a:fld>
            <a:endParaRPr lang="en-US"/>
          </a:p>
        </p:txBody>
      </p:sp>
      <p:sp>
        <p:nvSpPr>
          <p:cNvPr id="46084"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46085"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9699BE9-7D3B-4557-9185-971D4BC1D06D}" type="slidenum">
              <a:rPr lang="en-US" smtClean="0"/>
              <a:pPr fontAlgn="base">
                <a:spcBef>
                  <a:spcPct val="0"/>
                </a:spcBef>
                <a:spcAft>
                  <a:spcPct val="0"/>
                </a:spcAft>
                <a:defRPr/>
              </a:pPr>
              <a:t>32</a:t>
            </a:fld>
            <a:endParaRPr lang="en-US"/>
          </a:p>
        </p:txBody>
      </p:sp>
      <p:sp>
        <p:nvSpPr>
          <p:cNvPr id="553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1844957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2771"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B17C59B-3EAC-4194-B702-586E07B3C501}" type="datetime4">
              <a:rPr lang="en-US" smtClean="0"/>
              <a:pPr fontAlgn="base">
                <a:spcBef>
                  <a:spcPct val="0"/>
                </a:spcBef>
                <a:spcAft>
                  <a:spcPct val="0"/>
                </a:spcAft>
                <a:defRPr/>
              </a:pPr>
              <a:t>January 30, 2017</a:t>
            </a:fld>
            <a:endParaRPr lang="en-US"/>
          </a:p>
        </p:txBody>
      </p:sp>
      <p:sp>
        <p:nvSpPr>
          <p:cNvPr id="32772"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512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4BC52CF-3AAB-48C5-9734-04569D20188C}" type="slidenum">
              <a:rPr lang="en-US" altLang="en-US" smtClean="0"/>
              <a:pPr>
                <a:spcBef>
                  <a:spcPct val="0"/>
                </a:spcBef>
              </a:pPr>
              <a:t>42</a:t>
            </a:fld>
            <a:endParaRPr lang="en-US" altLang="en-US"/>
          </a:p>
        </p:txBody>
      </p:sp>
      <p:sp>
        <p:nvSpPr>
          <p:cNvPr id="51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456838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3795"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CDFF2BF-5290-46C2-A0D7-102F2ECECD65}" type="datetime4">
              <a:rPr lang="en-US" smtClean="0"/>
              <a:pPr fontAlgn="base">
                <a:spcBef>
                  <a:spcPct val="0"/>
                </a:spcBef>
                <a:spcAft>
                  <a:spcPct val="0"/>
                </a:spcAft>
                <a:defRPr/>
              </a:pPr>
              <a:t>January 30, 2017</a:t>
            </a:fld>
            <a:endParaRPr lang="en-US"/>
          </a:p>
        </p:txBody>
      </p:sp>
      <p:sp>
        <p:nvSpPr>
          <p:cNvPr id="33796"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71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632A81B-D1B0-4D1F-8AF8-B77D10C5FEB9}" type="slidenum">
              <a:rPr lang="en-US" altLang="en-US" smtClean="0"/>
              <a:pPr>
                <a:spcBef>
                  <a:spcPct val="0"/>
                </a:spcBef>
              </a:pPr>
              <a:t>43</a:t>
            </a:fld>
            <a:endParaRPr lang="en-US" altLang="en-US"/>
          </a:p>
        </p:txBody>
      </p:sp>
      <p:sp>
        <p:nvSpPr>
          <p:cNvPr id="71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131357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4819"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AFD1EC8-CC11-43E7-90F9-1F7DB5565811}" type="datetime4">
              <a:rPr lang="en-US" smtClean="0"/>
              <a:pPr fontAlgn="base">
                <a:spcBef>
                  <a:spcPct val="0"/>
                </a:spcBef>
                <a:spcAft>
                  <a:spcPct val="0"/>
                </a:spcAft>
                <a:defRPr/>
              </a:pPr>
              <a:t>January 30, 2017</a:t>
            </a:fld>
            <a:endParaRPr lang="en-US"/>
          </a:p>
        </p:txBody>
      </p:sp>
      <p:sp>
        <p:nvSpPr>
          <p:cNvPr id="34820"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92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9B64AA-AB63-41D4-ADC2-E94ABE61510B}" type="slidenum">
              <a:rPr lang="en-US" altLang="en-US" smtClean="0"/>
              <a:pPr>
                <a:spcBef>
                  <a:spcPct val="0"/>
                </a:spcBef>
              </a:pPr>
              <a:t>44</a:t>
            </a:fld>
            <a:endParaRPr lang="en-US" altLang="en-US"/>
          </a:p>
        </p:txBody>
      </p:sp>
      <p:sp>
        <p:nvSpPr>
          <p:cNvPr id="92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165287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5843"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DBBE56C-1F55-4D6D-9573-052C59FFEFBE}" type="datetime4">
              <a:rPr lang="en-US" smtClean="0"/>
              <a:pPr fontAlgn="base">
                <a:spcBef>
                  <a:spcPct val="0"/>
                </a:spcBef>
                <a:spcAft>
                  <a:spcPct val="0"/>
                </a:spcAft>
                <a:defRPr/>
              </a:pPr>
              <a:t>January 30, 2017</a:t>
            </a:fld>
            <a:endParaRPr lang="en-US"/>
          </a:p>
        </p:txBody>
      </p:sp>
      <p:sp>
        <p:nvSpPr>
          <p:cNvPr id="35844"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122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2F4358-2F08-4300-8403-319E8D06D07E}" type="slidenum">
              <a:rPr lang="en-US" altLang="en-US" smtClean="0"/>
              <a:pPr>
                <a:spcBef>
                  <a:spcPct val="0"/>
                </a:spcBef>
              </a:pPr>
              <a:t>46</a:t>
            </a:fld>
            <a:endParaRPr lang="en-US" altLang="en-US"/>
          </a:p>
        </p:txBody>
      </p:sp>
      <p:sp>
        <p:nvSpPr>
          <p:cNvPr id="122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1536913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6867"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98FD16D-1102-4A4E-AF4A-A342F61F8A41}" type="datetime4">
              <a:rPr lang="en-US" smtClean="0"/>
              <a:pPr fontAlgn="base">
                <a:spcBef>
                  <a:spcPct val="0"/>
                </a:spcBef>
                <a:spcAft>
                  <a:spcPct val="0"/>
                </a:spcAft>
                <a:defRPr/>
              </a:pPr>
              <a:t>January 30, 2017</a:t>
            </a:fld>
            <a:endParaRPr lang="en-US"/>
          </a:p>
        </p:txBody>
      </p:sp>
      <p:sp>
        <p:nvSpPr>
          <p:cNvPr id="36868"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143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894FD2-DD7B-45C1-A2C0-6962BEE33E9E}" type="slidenum">
              <a:rPr lang="en-US" altLang="en-US" smtClean="0"/>
              <a:pPr>
                <a:spcBef>
                  <a:spcPct val="0"/>
                </a:spcBef>
              </a:pPr>
              <a:t>47</a:t>
            </a:fld>
            <a:endParaRPr lang="en-US" altLang="en-US"/>
          </a:p>
        </p:txBody>
      </p:sp>
      <p:sp>
        <p:nvSpPr>
          <p:cNvPr id="143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3183841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4819"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21BB41F-D82C-4B90-90FD-3CB98E90748A}" type="datetime4">
              <a:rPr lang="en-US" smtClean="0"/>
              <a:pPr fontAlgn="base">
                <a:spcBef>
                  <a:spcPct val="0"/>
                </a:spcBef>
                <a:spcAft>
                  <a:spcPct val="0"/>
                </a:spcAft>
                <a:defRPr/>
              </a:pPr>
              <a:t>January 30, 2017</a:t>
            </a:fld>
            <a:endParaRPr lang="en-US"/>
          </a:p>
        </p:txBody>
      </p:sp>
      <p:sp>
        <p:nvSpPr>
          <p:cNvPr id="34820"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34821"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D40DC0B-8C16-4160-B320-DA30A9831A8F}" type="slidenum">
              <a:rPr lang="en-US" smtClean="0"/>
              <a:pPr fontAlgn="base">
                <a:spcBef>
                  <a:spcPct val="0"/>
                </a:spcBef>
                <a:spcAft>
                  <a:spcPct val="0"/>
                </a:spcAft>
                <a:defRPr/>
              </a:pPr>
              <a:t>4</a:t>
            </a:fld>
            <a:endParaRPr lang="en-US"/>
          </a:p>
        </p:txBody>
      </p:sp>
      <p:sp>
        <p:nvSpPr>
          <p:cNvPr id="440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4266956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7891"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46BEE9D-A325-46BB-AE22-BA05878D3188}" type="datetime4">
              <a:rPr lang="en-US" smtClean="0"/>
              <a:pPr fontAlgn="base">
                <a:spcBef>
                  <a:spcPct val="0"/>
                </a:spcBef>
                <a:spcAft>
                  <a:spcPct val="0"/>
                </a:spcAft>
                <a:defRPr/>
              </a:pPr>
              <a:t>January 30, 2017</a:t>
            </a:fld>
            <a:endParaRPr lang="en-US"/>
          </a:p>
        </p:txBody>
      </p:sp>
      <p:sp>
        <p:nvSpPr>
          <p:cNvPr id="37892"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163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984272C-ACCE-4122-A02E-0F4F1E19B720}" type="slidenum">
              <a:rPr lang="en-US" altLang="en-US" smtClean="0"/>
              <a:pPr>
                <a:spcBef>
                  <a:spcPct val="0"/>
                </a:spcBef>
              </a:pPr>
              <a:t>48</a:t>
            </a:fld>
            <a:endParaRPr lang="en-US" altLang="en-US"/>
          </a:p>
        </p:txBody>
      </p:sp>
      <p:sp>
        <p:nvSpPr>
          <p:cNvPr id="163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4004586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8915"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C2D53A4-C5FE-4B62-8DFE-4A5DF627C9A1}" type="datetime4">
              <a:rPr lang="en-US" smtClean="0"/>
              <a:pPr fontAlgn="base">
                <a:spcBef>
                  <a:spcPct val="0"/>
                </a:spcBef>
                <a:spcAft>
                  <a:spcPct val="0"/>
                </a:spcAft>
                <a:defRPr/>
              </a:pPr>
              <a:t>January 30, 2017</a:t>
            </a:fld>
            <a:endParaRPr lang="en-US"/>
          </a:p>
        </p:txBody>
      </p:sp>
      <p:sp>
        <p:nvSpPr>
          <p:cNvPr id="38916"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184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A94DCD-8B90-401F-961E-2C01444F8FB7}" type="slidenum">
              <a:rPr lang="en-US" altLang="en-US" smtClean="0"/>
              <a:pPr>
                <a:spcBef>
                  <a:spcPct val="0"/>
                </a:spcBef>
              </a:pPr>
              <a:t>49</a:t>
            </a:fld>
            <a:endParaRPr lang="en-US" altLang="en-US"/>
          </a:p>
        </p:txBody>
      </p:sp>
      <p:sp>
        <p:nvSpPr>
          <p:cNvPr id="184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3231314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40963"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9A4D57F-BF50-4CE0-8526-DC67EC12A41B}" type="datetime4">
              <a:rPr lang="en-US" smtClean="0"/>
              <a:pPr fontAlgn="base">
                <a:spcBef>
                  <a:spcPct val="0"/>
                </a:spcBef>
                <a:spcAft>
                  <a:spcPct val="0"/>
                </a:spcAft>
                <a:defRPr/>
              </a:pPr>
              <a:t>January 30, 2017</a:t>
            </a:fld>
            <a:endParaRPr lang="en-US"/>
          </a:p>
        </p:txBody>
      </p:sp>
      <p:sp>
        <p:nvSpPr>
          <p:cNvPr id="40964"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215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9BAAB78-979A-40D4-A277-80F4A602939D}" type="slidenum">
              <a:rPr lang="en-US" altLang="en-US" smtClean="0"/>
              <a:pPr>
                <a:spcBef>
                  <a:spcPct val="0"/>
                </a:spcBef>
              </a:pPr>
              <a:t>51</a:t>
            </a:fld>
            <a:endParaRPr lang="en-US" altLang="en-US"/>
          </a:p>
        </p:txBody>
      </p:sp>
      <p:sp>
        <p:nvSpPr>
          <p:cNvPr id="215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2261171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9939"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3A9CADF-9A32-4490-B665-B47CB30B091D}" type="datetime4">
              <a:rPr lang="en-US" smtClean="0"/>
              <a:pPr fontAlgn="base">
                <a:spcBef>
                  <a:spcPct val="0"/>
                </a:spcBef>
                <a:spcAft>
                  <a:spcPct val="0"/>
                </a:spcAft>
                <a:defRPr/>
              </a:pPr>
              <a:t>January 30, 2017</a:t>
            </a:fld>
            <a:endParaRPr lang="en-US"/>
          </a:p>
        </p:txBody>
      </p:sp>
      <p:sp>
        <p:nvSpPr>
          <p:cNvPr id="39940"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235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A16ADA-E6B0-4846-B3D4-0F712B8509DE}" type="slidenum">
              <a:rPr lang="en-US" altLang="en-US" smtClean="0"/>
              <a:pPr>
                <a:spcBef>
                  <a:spcPct val="0"/>
                </a:spcBef>
              </a:pPr>
              <a:t>52</a:t>
            </a:fld>
            <a:endParaRPr lang="en-US" altLang="en-US"/>
          </a:p>
        </p:txBody>
      </p:sp>
      <p:sp>
        <p:nvSpPr>
          <p:cNvPr id="2355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3032276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41987"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E0E7463-ACDD-4D0A-A37B-5F400AB86709}" type="datetime4">
              <a:rPr lang="en-US" smtClean="0"/>
              <a:pPr fontAlgn="base">
                <a:spcBef>
                  <a:spcPct val="0"/>
                </a:spcBef>
                <a:spcAft>
                  <a:spcPct val="0"/>
                </a:spcAft>
                <a:defRPr/>
              </a:pPr>
              <a:t>January 30, 2017</a:t>
            </a:fld>
            <a:endParaRPr lang="en-US"/>
          </a:p>
        </p:txBody>
      </p:sp>
      <p:sp>
        <p:nvSpPr>
          <p:cNvPr id="41988"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256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B6B260-A09A-41CC-BA35-8FDC952CEFE7}" type="slidenum">
              <a:rPr lang="en-US" altLang="en-US" smtClean="0"/>
              <a:pPr>
                <a:spcBef>
                  <a:spcPct val="0"/>
                </a:spcBef>
              </a:pPr>
              <a:t>53</a:t>
            </a:fld>
            <a:endParaRPr lang="en-US" altLang="en-US"/>
          </a:p>
        </p:txBody>
      </p:sp>
      <p:sp>
        <p:nvSpPr>
          <p:cNvPr id="256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1676060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43011"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1ED17ED-765E-4A84-9EC0-CC0B2CDB9BE3}" type="datetime4">
              <a:rPr lang="en-US" smtClean="0"/>
              <a:pPr fontAlgn="base">
                <a:spcBef>
                  <a:spcPct val="0"/>
                </a:spcBef>
                <a:spcAft>
                  <a:spcPct val="0"/>
                </a:spcAft>
                <a:defRPr/>
              </a:pPr>
              <a:t>January 30, 2017</a:t>
            </a:fld>
            <a:endParaRPr lang="en-US"/>
          </a:p>
        </p:txBody>
      </p:sp>
      <p:sp>
        <p:nvSpPr>
          <p:cNvPr id="43012"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276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6BECDAF-0030-489A-BB68-7E820A8BB712}" type="slidenum">
              <a:rPr lang="en-US" altLang="en-US" smtClean="0"/>
              <a:pPr>
                <a:spcBef>
                  <a:spcPct val="0"/>
                </a:spcBef>
              </a:pPr>
              <a:t>54</a:t>
            </a:fld>
            <a:endParaRPr lang="en-US" altLang="en-US"/>
          </a:p>
        </p:txBody>
      </p:sp>
      <p:sp>
        <p:nvSpPr>
          <p:cNvPr id="276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3901310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44035"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74DC71C-939C-40B8-B791-0CB945566F25}" type="datetime4">
              <a:rPr lang="en-US" smtClean="0"/>
              <a:pPr fontAlgn="base">
                <a:spcBef>
                  <a:spcPct val="0"/>
                </a:spcBef>
                <a:spcAft>
                  <a:spcPct val="0"/>
                </a:spcAft>
                <a:defRPr/>
              </a:pPr>
              <a:t>January 30, 2017</a:t>
            </a:fld>
            <a:endParaRPr lang="en-US"/>
          </a:p>
        </p:txBody>
      </p:sp>
      <p:sp>
        <p:nvSpPr>
          <p:cNvPr id="44036"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297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590B94-AF3C-4D91-826B-0B15AB3C0373}" type="slidenum">
              <a:rPr lang="en-US" altLang="en-US" smtClean="0"/>
              <a:pPr>
                <a:spcBef>
                  <a:spcPct val="0"/>
                </a:spcBef>
              </a:pPr>
              <a:t>55</a:t>
            </a:fld>
            <a:endParaRPr lang="en-US" altLang="en-US"/>
          </a:p>
        </p:txBody>
      </p:sp>
      <p:sp>
        <p:nvSpPr>
          <p:cNvPr id="2970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2863710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45059"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3B02F96-07F4-4810-A65E-F1EC5AE2BA6F}" type="datetime4">
              <a:rPr lang="en-US" smtClean="0"/>
              <a:pPr fontAlgn="base">
                <a:spcBef>
                  <a:spcPct val="0"/>
                </a:spcBef>
                <a:spcAft>
                  <a:spcPct val="0"/>
                </a:spcAft>
                <a:defRPr/>
              </a:pPr>
              <a:t>January 30, 2017</a:t>
            </a:fld>
            <a:endParaRPr lang="en-US"/>
          </a:p>
        </p:txBody>
      </p:sp>
      <p:sp>
        <p:nvSpPr>
          <p:cNvPr id="45060"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327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BD05C0-0806-4866-B00A-A220A9D6D8B9}" type="slidenum">
              <a:rPr lang="en-US" altLang="en-US" smtClean="0"/>
              <a:pPr>
                <a:spcBef>
                  <a:spcPct val="0"/>
                </a:spcBef>
              </a:pPr>
              <a:t>57</a:t>
            </a:fld>
            <a:endParaRPr lang="en-US" altLang="en-US"/>
          </a:p>
        </p:txBody>
      </p:sp>
      <p:sp>
        <p:nvSpPr>
          <p:cNvPr id="327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3761821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46083"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E74B268-4ABA-4A54-8A0D-C13536820287}" type="datetime4">
              <a:rPr lang="en-US" smtClean="0"/>
              <a:pPr fontAlgn="base">
                <a:spcBef>
                  <a:spcPct val="0"/>
                </a:spcBef>
                <a:spcAft>
                  <a:spcPct val="0"/>
                </a:spcAft>
                <a:defRPr/>
              </a:pPr>
              <a:t>January 30, 2017</a:t>
            </a:fld>
            <a:endParaRPr lang="en-US"/>
          </a:p>
        </p:txBody>
      </p:sp>
      <p:sp>
        <p:nvSpPr>
          <p:cNvPr id="46084"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3482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634E9A6-5510-4455-B89A-F62DC9A9EB12}" type="slidenum">
              <a:rPr lang="en-US" altLang="en-US" smtClean="0"/>
              <a:pPr>
                <a:spcBef>
                  <a:spcPct val="0"/>
                </a:spcBef>
              </a:pPr>
              <a:t>58</a:t>
            </a:fld>
            <a:endParaRPr lang="en-US" altLang="en-US"/>
          </a:p>
        </p:txBody>
      </p:sp>
      <p:sp>
        <p:nvSpPr>
          <p:cNvPr id="348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432422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47107"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31EDDA-8EE1-4C42-BE9C-24019F0D9454}" type="datetime4">
              <a:rPr lang="en-US" smtClean="0"/>
              <a:pPr fontAlgn="base">
                <a:spcBef>
                  <a:spcPct val="0"/>
                </a:spcBef>
                <a:spcAft>
                  <a:spcPct val="0"/>
                </a:spcAft>
                <a:defRPr/>
              </a:pPr>
              <a:t>January 30, 2017</a:t>
            </a:fld>
            <a:endParaRPr lang="en-US"/>
          </a:p>
        </p:txBody>
      </p:sp>
      <p:sp>
        <p:nvSpPr>
          <p:cNvPr id="47108"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368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D6ED6C-9DE8-45B0-AFE3-7963F1C3039B}" type="slidenum">
              <a:rPr lang="en-US" altLang="en-US" smtClean="0"/>
              <a:pPr>
                <a:spcBef>
                  <a:spcPct val="0"/>
                </a:spcBef>
              </a:pPr>
              <a:t>59</a:t>
            </a:fld>
            <a:endParaRPr lang="en-US" altLang="en-US"/>
          </a:p>
        </p:txBody>
      </p:sp>
      <p:sp>
        <p:nvSpPr>
          <p:cNvPr id="368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2261779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Morgan Kaufmann Publishers</a:t>
            </a:r>
          </a:p>
        </p:txBody>
      </p:sp>
      <p:sp>
        <p:nvSpPr>
          <p:cNvPr id="5" name="Rectangle 3"/>
          <p:cNvSpPr>
            <a:spLocks noGrp="1" noChangeArrowheads="1"/>
          </p:cNvSpPr>
          <p:nvPr>
            <p:ph type="dt" idx="1"/>
          </p:nvPr>
        </p:nvSpPr>
        <p:spPr>
          <a:ln/>
        </p:spPr>
        <p:txBody>
          <a:bodyPr/>
          <a:lstStyle/>
          <a:p>
            <a:fld id="{B658C696-4125-4FCD-AA77-E270F433FCD3}" type="datetime4">
              <a:rPr lang="en-US" altLang="en-US"/>
              <a:pPr/>
              <a:t>January 30, 2017</a:t>
            </a:fld>
            <a:endParaRPr lang="en-US" altLang="en-US"/>
          </a:p>
        </p:txBody>
      </p:sp>
      <p:sp>
        <p:nvSpPr>
          <p:cNvPr id="6" name="Rectangle 6"/>
          <p:cNvSpPr>
            <a:spLocks noGrp="1" noChangeArrowheads="1"/>
          </p:cNvSpPr>
          <p:nvPr>
            <p:ph type="ftr" sz="quarter" idx="4"/>
          </p:nvPr>
        </p:nvSpPr>
        <p:spPr>
          <a:ln/>
        </p:spPr>
        <p:txBody>
          <a:bodyPr/>
          <a:lstStyle/>
          <a:p>
            <a:r>
              <a:rPr lang="en-US" altLang="en-US"/>
              <a:t>Chapter 1 — Computer Abstractions and Technology</a:t>
            </a:r>
          </a:p>
        </p:txBody>
      </p:sp>
      <p:sp>
        <p:nvSpPr>
          <p:cNvPr id="7" name="Rectangle 7"/>
          <p:cNvSpPr>
            <a:spLocks noGrp="1" noChangeArrowheads="1"/>
          </p:cNvSpPr>
          <p:nvPr>
            <p:ph type="sldNum" sz="quarter" idx="5"/>
          </p:nvPr>
        </p:nvSpPr>
        <p:spPr>
          <a:ln/>
        </p:spPr>
        <p:txBody>
          <a:bodyPr/>
          <a:lstStyle/>
          <a:p>
            <a:fld id="{AC912557-8B87-40B2-8CCF-B7C177B739A6}" type="slidenum">
              <a:rPr lang="en-US" altLang="en-US"/>
              <a:pPr/>
              <a:t>5</a:t>
            </a:fld>
            <a:endParaRPr lang="en-US" altLang="en-US"/>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en-AU" altLang="en-US"/>
          </a:p>
        </p:txBody>
      </p:sp>
    </p:spTree>
    <p:extLst>
      <p:ext uri="{BB962C8B-B14F-4D97-AF65-F5344CB8AC3E}">
        <p14:creationId xmlns:p14="http://schemas.microsoft.com/office/powerpoint/2010/main" val="3768682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48131"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E101FA6-0D0F-4682-988B-963ABAD453DB}" type="datetime4">
              <a:rPr lang="en-US" smtClean="0"/>
              <a:pPr fontAlgn="base">
                <a:spcBef>
                  <a:spcPct val="0"/>
                </a:spcBef>
                <a:spcAft>
                  <a:spcPct val="0"/>
                </a:spcAft>
                <a:defRPr/>
              </a:pPr>
              <a:t>January 30, 2017</a:t>
            </a:fld>
            <a:endParaRPr lang="en-US"/>
          </a:p>
        </p:txBody>
      </p:sp>
      <p:sp>
        <p:nvSpPr>
          <p:cNvPr id="48132"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389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6B8F6B4-9E44-45F5-91DC-18EB65D55B4B}" type="slidenum">
              <a:rPr lang="en-US" altLang="en-US" smtClean="0"/>
              <a:pPr>
                <a:spcBef>
                  <a:spcPct val="0"/>
                </a:spcBef>
              </a:pPr>
              <a:t>60</a:t>
            </a:fld>
            <a:endParaRPr lang="en-US" altLang="en-US"/>
          </a:p>
        </p:txBody>
      </p:sp>
      <p:sp>
        <p:nvSpPr>
          <p:cNvPr id="389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597481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52227"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88F51B-7051-400B-9B69-32CA93DC4973}" type="datetime4">
              <a:rPr lang="en-US" smtClean="0"/>
              <a:pPr fontAlgn="base">
                <a:spcBef>
                  <a:spcPct val="0"/>
                </a:spcBef>
                <a:spcAft>
                  <a:spcPct val="0"/>
                </a:spcAft>
                <a:defRPr/>
              </a:pPr>
              <a:t>January 30, 2017</a:t>
            </a:fld>
            <a:endParaRPr lang="en-US"/>
          </a:p>
        </p:txBody>
      </p:sp>
      <p:sp>
        <p:nvSpPr>
          <p:cNvPr id="52228"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4096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82A129E-F78C-4281-B6FE-3C0E554417B1}" type="slidenum">
              <a:rPr lang="en-US" altLang="en-US" smtClean="0"/>
              <a:pPr>
                <a:spcBef>
                  <a:spcPct val="0"/>
                </a:spcBef>
              </a:pPr>
              <a:t>61</a:t>
            </a:fld>
            <a:endParaRPr lang="en-US" altLang="en-US"/>
          </a:p>
        </p:txBody>
      </p:sp>
      <p:sp>
        <p:nvSpPr>
          <p:cNvPr id="409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2288451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Morgan Kaufmann Publishers</a:t>
            </a:r>
          </a:p>
        </p:txBody>
      </p:sp>
      <p:sp>
        <p:nvSpPr>
          <p:cNvPr id="5" name="Rectangle 3"/>
          <p:cNvSpPr>
            <a:spLocks noGrp="1" noChangeArrowheads="1"/>
          </p:cNvSpPr>
          <p:nvPr>
            <p:ph type="dt" idx="1"/>
          </p:nvPr>
        </p:nvSpPr>
        <p:spPr>
          <a:ln/>
        </p:spPr>
        <p:txBody>
          <a:bodyPr/>
          <a:lstStyle/>
          <a:p>
            <a:fld id="{DC3862EB-D370-48E7-8E4B-84F0AE552675}" type="datetime4">
              <a:rPr lang="en-US" altLang="en-US"/>
              <a:pPr/>
              <a:t>January 30, 2017</a:t>
            </a:fld>
            <a:endParaRPr lang="en-US" altLang="en-US"/>
          </a:p>
        </p:txBody>
      </p:sp>
      <p:sp>
        <p:nvSpPr>
          <p:cNvPr id="6" name="Rectangle 6"/>
          <p:cNvSpPr>
            <a:spLocks noGrp="1" noChangeArrowheads="1"/>
          </p:cNvSpPr>
          <p:nvPr>
            <p:ph type="ftr" sz="quarter" idx="4"/>
          </p:nvPr>
        </p:nvSpPr>
        <p:spPr>
          <a:ln/>
        </p:spPr>
        <p:txBody>
          <a:bodyPr/>
          <a:lstStyle/>
          <a:p>
            <a:r>
              <a:rPr lang="en-US" altLang="en-US"/>
              <a:t>Chapter 1 — Computer Abstractions and Technology</a:t>
            </a:r>
          </a:p>
        </p:txBody>
      </p:sp>
      <p:sp>
        <p:nvSpPr>
          <p:cNvPr id="7" name="Rectangle 7"/>
          <p:cNvSpPr>
            <a:spLocks noGrp="1" noChangeArrowheads="1"/>
          </p:cNvSpPr>
          <p:nvPr>
            <p:ph type="sldNum" sz="quarter" idx="5"/>
          </p:nvPr>
        </p:nvSpPr>
        <p:spPr>
          <a:ln/>
        </p:spPr>
        <p:txBody>
          <a:bodyPr/>
          <a:lstStyle/>
          <a:p>
            <a:fld id="{E4AEDA72-1AA1-4C2A-A173-EB2A5555C7C0}" type="slidenum">
              <a:rPr lang="en-US" altLang="en-US"/>
              <a:pPr/>
              <a:t>6</a:t>
            </a:fld>
            <a:endParaRPr lang="en-US" altLang="en-US"/>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AU" altLang="en-US" dirty="0"/>
          </a:p>
        </p:txBody>
      </p:sp>
    </p:spTree>
    <p:extLst>
      <p:ext uri="{BB962C8B-B14F-4D97-AF65-F5344CB8AC3E}">
        <p14:creationId xmlns:p14="http://schemas.microsoft.com/office/powerpoint/2010/main" val="3238714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Morgan Kaufmann Publishers</a:t>
            </a:r>
          </a:p>
        </p:txBody>
      </p:sp>
      <p:sp>
        <p:nvSpPr>
          <p:cNvPr id="5" name="Rectangle 3"/>
          <p:cNvSpPr>
            <a:spLocks noGrp="1" noChangeArrowheads="1"/>
          </p:cNvSpPr>
          <p:nvPr>
            <p:ph type="dt" idx="1"/>
          </p:nvPr>
        </p:nvSpPr>
        <p:spPr>
          <a:ln/>
        </p:spPr>
        <p:txBody>
          <a:bodyPr/>
          <a:lstStyle/>
          <a:p>
            <a:fld id="{0E0FD68B-865A-44EF-92F7-3B6DF250F3B8}" type="datetime4">
              <a:rPr lang="en-US" altLang="en-US"/>
              <a:pPr/>
              <a:t>January 30, 2017</a:t>
            </a:fld>
            <a:endParaRPr lang="en-US" altLang="en-US"/>
          </a:p>
        </p:txBody>
      </p:sp>
      <p:sp>
        <p:nvSpPr>
          <p:cNvPr id="6" name="Rectangle 6"/>
          <p:cNvSpPr>
            <a:spLocks noGrp="1" noChangeArrowheads="1"/>
          </p:cNvSpPr>
          <p:nvPr>
            <p:ph type="ftr" sz="quarter" idx="4"/>
          </p:nvPr>
        </p:nvSpPr>
        <p:spPr>
          <a:ln/>
        </p:spPr>
        <p:txBody>
          <a:bodyPr/>
          <a:lstStyle/>
          <a:p>
            <a:r>
              <a:rPr lang="en-US" altLang="en-US"/>
              <a:t>Chapter 1 — Computer Abstractions and Technology</a:t>
            </a:r>
          </a:p>
        </p:txBody>
      </p:sp>
      <p:sp>
        <p:nvSpPr>
          <p:cNvPr id="7" name="Rectangle 7"/>
          <p:cNvSpPr>
            <a:spLocks noGrp="1" noChangeArrowheads="1"/>
          </p:cNvSpPr>
          <p:nvPr>
            <p:ph type="sldNum" sz="quarter" idx="5"/>
          </p:nvPr>
        </p:nvSpPr>
        <p:spPr>
          <a:ln/>
        </p:spPr>
        <p:txBody>
          <a:bodyPr/>
          <a:lstStyle/>
          <a:p>
            <a:fld id="{599928B4-7DC1-4A90-8A0A-BD8AB71661F0}" type="slidenum">
              <a:rPr lang="en-US" altLang="en-US"/>
              <a:pPr/>
              <a:t>8</a:t>
            </a:fld>
            <a:endParaRPr lang="en-US" altLang="en-US"/>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AU" altLang="en-US"/>
          </a:p>
        </p:txBody>
      </p:sp>
    </p:spTree>
    <p:extLst>
      <p:ext uri="{BB962C8B-B14F-4D97-AF65-F5344CB8AC3E}">
        <p14:creationId xmlns:p14="http://schemas.microsoft.com/office/powerpoint/2010/main" val="85351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Morgan Kaufmann Publishers</a:t>
            </a:r>
          </a:p>
        </p:txBody>
      </p:sp>
      <p:sp>
        <p:nvSpPr>
          <p:cNvPr id="5" name="Rectangle 3"/>
          <p:cNvSpPr>
            <a:spLocks noGrp="1" noChangeArrowheads="1"/>
          </p:cNvSpPr>
          <p:nvPr>
            <p:ph type="dt" idx="1"/>
          </p:nvPr>
        </p:nvSpPr>
        <p:spPr>
          <a:ln/>
        </p:spPr>
        <p:txBody>
          <a:bodyPr/>
          <a:lstStyle/>
          <a:p>
            <a:fld id="{8E39638F-BBC2-42DA-8991-ABD3C3440074}" type="datetime4">
              <a:rPr lang="en-US" altLang="en-US"/>
              <a:pPr/>
              <a:t>January 30, 2017</a:t>
            </a:fld>
            <a:endParaRPr lang="en-US" altLang="en-US"/>
          </a:p>
        </p:txBody>
      </p:sp>
      <p:sp>
        <p:nvSpPr>
          <p:cNvPr id="6" name="Rectangle 6"/>
          <p:cNvSpPr>
            <a:spLocks noGrp="1" noChangeArrowheads="1"/>
          </p:cNvSpPr>
          <p:nvPr>
            <p:ph type="ftr" sz="quarter" idx="4"/>
          </p:nvPr>
        </p:nvSpPr>
        <p:spPr>
          <a:ln/>
        </p:spPr>
        <p:txBody>
          <a:bodyPr/>
          <a:lstStyle/>
          <a:p>
            <a:r>
              <a:rPr lang="en-US" altLang="en-US"/>
              <a:t>Chapter 1 — Computer Abstractions and Technology</a:t>
            </a:r>
          </a:p>
        </p:txBody>
      </p:sp>
      <p:sp>
        <p:nvSpPr>
          <p:cNvPr id="7" name="Rectangle 7"/>
          <p:cNvSpPr>
            <a:spLocks noGrp="1" noChangeArrowheads="1"/>
          </p:cNvSpPr>
          <p:nvPr>
            <p:ph type="sldNum" sz="quarter" idx="5"/>
          </p:nvPr>
        </p:nvSpPr>
        <p:spPr>
          <a:ln/>
        </p:spPr>
        <p:txBody>
          <a:bodyPr/>
          <a:lstStyle/>
          <a:p>
            <a:fld id="{FDC21B9B-8F01-4777-96EA-0D905ADE202E}" type="slidenum">
              <a:rPr lang="en-US" altLang="en-US"/>
              <a:pPr/>
              <a:t>9</a:t>
            </a:fld>
            <a:endParaRPr lang="en-US" alt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AU" altLang="en-US"/>
          </a:p>
        </p:txBody>
      </p:sp>
    </p:spTree>
    <p:extLst>
      <p:ext uri="{BB962C8B-B14F-4D97-AF65-F5344CB8AC3E}">
        <p14:creationId xmlns:p14="http://schemas.microsoft.com/office/powerpoint/2010/main" val="4173438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Morgan Kaufmann Publishers</a:t>
            </a:r>
          </a:p>
        </p:txBody>
      </p:sp>
      <p:sp>
        <p:nvSpPr>
          <p:cNvPr id="5" name="Rectangle 3"/>
          <p:cNvSpPr>
            <a:spLocks noGrp="1" noChangeArrowheads="1"/>
          </p:cNvSpPr>
          <p:nvPr>
            <p:ph type="dt" idx="1"/>
          </p:nvPr>
        </p:nvSpPr>
        <p:spPr>
          <a:ln/>
        </p:spPr>
        <p:txBody>
          <a:bodyPr/>
          <a:lstStyle/>
          <a:p>
            <a:fld id="{E0F7CEB7-0890-412A-B1EC-456B882446FE}" type="datetime4">
              <a:rPr lang="en-US" altLang="en-US"/>
              <a:pPr/>
              <a:t>January 30, 2017</a:t>
            </a:fld>
            <a:endParaRPr lang="en-US" altLang="en-US"/>
          </a:p>
        </p:txBody>
      </p:sp>
      <p:sp>
        <p:nvSpPr>
          <p:cNvPr id="6" name="Rectangle 6"/>
          <p:cNvSpPr>
            <a:spLocks noGrp="1" noChangeArrowheads="1"/>
          </p:cNvSpPr>
          <p:nvPr>
            <p:ph type="ftr" sz="quarter" idx="4"/>
          </p:nvPr>
        </p:nvSpPr>
        <p:spPr>
          <a:ln/>
        </p:spPr>
        <p:txBody>
          <a:bodyPr/>
          <a:lstStyle/>
          <a:p>
            <a:r>
              <a:rPr lang="en-US" altLang="en-US"/>
              <a:t>Chapter 1 — Computer Abstractions and Technology</a:t>
            </a:r>
          </a:p>
        </p:txBody>
      </p:sp>
      <p:sp>
        <p:nvSpPr>
          <p:cNvPr id="7" name="Rectangle 7"/>
          <p:cNvSpPr>
            <a:spLocks noGrp="1" noChangeArrowheads="1"/>
          </p:cNvSpPr>
          <p:nvPr>
            <p:ph type="sldNum" sz="quarter" idx="5"/>
          </p:nvPr>
        </p:nvSpPr>
        <p:spPr>
          <a:ln/>
        </p:spPr>
        <p:txBody>
          <a:bodyPr/>
          <a:lstStyle/>
          <a:p>
            <a:fld id="{8B11AAA2-CDEC-420C-8821-EA0B7AD01E40}" type="slidenum">
              <a:rPr lang="en-US" altLang="en-US"/>
              <a:pPr/>
              <a:t>17</a:t>
            </a:fld>
            <a:endParaRPr lang="en-US" altLang="en-US"/>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endParaRPr lang="en-AU" altLang="en-US"/>
          </a:p>
        </p:txBody>
      </p:sp>
    </p:spTree>
    <p:extLst>
      <p:ext uri="{BB962C8B-B14F-4D97-AF65-F5344CB8AC3E}">
        <p14:creationId xmlns:p14="http://schemas.microsoft.com/office/powerpoint/2010/main" val="1635257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7891"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778A046-6F07-4210-9A14-CE7FF70828F0}" type="datetime4">
              <a:rPr lang="en-US" smtClean="0"/>
              <a:pPr fontAlgn="base">
                <a:spcBef>
                  <a:spcPct val="0"/>
                </a:spcBef>
                <a:spcAft>
                  <a:spcPct val="0"/>
                </a:spcAft>
                <a:defRPr/>
              </a:pPr>
              <a:t>January 30, 2017</a:t>
            </a:fld>
            <a:endParaRPr lang="en-US"/>
          </a:p>
        </p:txBody>
      </p:sp>
      <p:sp>
        <p:nvSpPr>
          <p:cNvPr id="37892"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37893"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2D52627-0B81-4FC5-BB1B-AD2863C61539}" type="slidenum">
              <a:rPr lang="en-US" smtClean="0"/>
              <a:pPr fontAlgn="base">
                <a:spcBef>
                  <a:spcPct val="0"/>
                </a:spcBef>
                <a:spcAft>
                  <a:spcPct val="0"/>
                </a:spcAft>
                <a:defRPr/>
              </a:pPr>
              <a:t>19</a:t>
            </a:fld>
            <a:endParaRPr lang="en-US"/>
          </a:p>
        </p:txBody>
      </p:sp>
      <p:sp>
        <p:nvSpPr>
          <p:cNvPr id="471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1477667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Morgan Kaufmann Publishers</a:t>
            </a:r>
          </a:p>
        </p:txBody>
      </p:sp>
      <p:sp>
        <p:nvSpPr>
          <p:cNvPr id="37891" name="Rectangle 3"/>
          <p:cNvSpPr>
            <a:spLocks noGrp="1" noChangeArrowheads="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778A046-6F07-4210-9A14-CE7FF70828F0}" type="datetime4">
              <a:rPr lang="en-US" smtClean="0"/>
              <a:pPr fontAlgn="base">
                <a:spcBef>
                  <a:spcPct val="0"/>
                </a:spcBef>
                <a:spcAft>
                  <a:spcPct val="0"/>
                </a:spcAft>
                <a:defRPr/>
              </a:pPr>
              <a:t>January 30, 2017</a:t>
            </a:fld>
            <a:endParaRPr lang="en-US"/>
          </a:p>
        </p:txBody>
      </p:sp>
      <p:sp>
        <p:nvSpPr>
          <p:cNvPr id="37892" name="Rectangle 6"/>
          <p:cNvSpPr>
            <a:spLocks noGrp="1" noChangeArrowheads="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r>
              <a:rPr lang="en-US"/>
              <a:t>Chapter 1 — Computer Abstractions and Technology</a:t>
            </a:r>
          </a:p>
        </p:txBody>
      </p:sp>
      <p:sp>
        <p:nvSpPr>
          <p:cNvPr id="37893"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2D52627-0B81-4FC5-BB1B-AD2863C61539}" type="slidenum">
              <a:rPr lang="en-US" smtClean="0"/>
              <a:pPr fontAlgn="base">
                <a:spcBef>
                  <a:spcPct val="0"/>
                </a:spcBef>
                <a:spcAft>
                  <a:spcPct val="0"/>
                </a:spcAft>
                <a:defRPr/>
              </a:pPr>
              <a:t>20</a:t>
            </a:fld>
            <a:endParaRPr lang="en-US"/>
          </a:p>
        </p:txBody>
      </p:sp>
      <p:sp>
        <p:nvSpPr>
          <p:cNvPr id="4711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1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Tree>
    <p:extLst>
      <p:ext uri="{BB962C8B-B14F-4D97-AF65-F5344CB8AC3E}">
        <p14:creationId xmlns:p14="http://schemas.microsoft.com/office/powerpoint/2010/main" val="73816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1692275" y="6381750"/>
            <a:ext cx="7272338" cy="358775"/>
          </a:xfrm>
        </p:spPr>
        <p:txBody>
          <a:bodyPr/>
          <a:lstStyle>
            <a:lvl1pPr>
              <a:defRPr/>
            </a:lvl1pPr>
          </a:lstStyle>
          <a:p>
            <a:r>
              <a:rPr lang="en-AU" altLang="en-US"/>
              <a:t>Chapter 1 — Computer Abstractions and Technology — </a:t>
            </a:r>
            <a:fld id="{31FE0EA4-3B9F-434C-8B2E-D4AA32C56841}" type="slidenum">
              <a:rPr lang="en-AU" altLang="en-US"/>
              <a:pPr/>
              <a:t>‹#›</a:t>
            </a:fld>
            <a:endParaRPr lang="en-AU" altLang="en-US"/>
          </a:p>
        </p:txBody>
      </p:sp>
    </p:spTree>
    <p:extLst>
      <p:ext uri="{BB962C8B-B14F-4D97-AF65-F5344CB8AC3E}">
        <p14:creationId xmlns:p14="http://schemas.microsoft.com/office/powerpoint/2010/main" val="651943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1692275" y="6381750"/>
            <a:ext cx="7272338" cy="358775"/>
          </a:xfrm>
        </p:spPr>
        <p:txBody>
          <a:bodyPr/>
          <a:lstStyle>
            <a:lvl1pPr>
              <a:defRPr/>
            </a:lvl1pPr>
          </a:lstStyle>
          <a:p>
            <a:r>
              <a:rPr lang="en-AU" altLang="en-US"/>
              <a:t>Chapter 1 — Computer Abstractions and Technology — </a:t>
            </a:r>
            <a:fld id="{CE9E3591-8294-47B0-ADD3-6999E5D6E52E}" type="slidenum">
              <a:rPr lang="en-AU" altLang="en-US"/>
              <a:pPr/>
              <a:t>‹#›</a:t>
            </a:fld>
            <a:endParaRPr lang="en-AU" altLang="en-US"/>
          </a:p>
        </p:txBody>
      </p:sp>
    </p:spTree>
    <p:extLst>
      <p:ext uri="{BB962C8B-B14F-4D97-AF65-F5344CB8AC3E}">
        <p14:creationId xmlns:p14="http://schemas.microsoft.com/office/powerpoint/2010/main" val="2954538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2.jpeg"/><Relationship Id="rId2" Type="http://schemas.openxmlformats.org/officeDocument/2006/relationships/hyperlink" Target="http://en.wikipedia.org/wiki/File:Transistorer_(croped).jpg" TargetMode="External"/><Relationship Id="rId1" Type="http://schemas.openxmlformats.org/officeDocument/2006/relationships/slideLayout" Target="../slideLayouts/slideLayout2.xml"/><Relationship Id="rId6" Type="http://schemas.openxmlformats.org/officeDocument/2006/relationships/hyperlink" Target="http://en.wikipedia.org/wiki/File:Microchips.jpg" TargetMode="External"/><Relationship Id="rId5" Type="http://schemas.openxmlformats.org/officeDocument/2006/relationships/image" Target="../media/image21.jpeg"/><Relationship Id="rId4" Type="http://schemas.openxmlformats.org/officeDocument/2006/relationships/hyperlink" Target="http://en.wikipedia.org/wiki/File:Elektronenroehren-auswahl.jpg"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5.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8.emf"/><Relationship Id="rId5" Type="http://schemas.openxmlformats.org/officeDocument/2006/relationships/image" Target="../media/image25.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7.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9.wmf"/><Relationship Id="rId4" Type="http://schemas.openxmlformats.org/officeDocument/2006/relationships/oleObject" Target="../embeddings/oleObject5.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0.wmf"/><Relationship Id="rId4" Type="http://schemas.openxmlformats.org/officeDocument/2006/relationships/oleObject" Target="../embeddings/oleObject6.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1.w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3.wmf"/><Relationship Id="rId4" Type="http://schemas.openxmlformats.org/officeDocument/2006/relationships/oleObject" Target="../embeddings/oleObject8.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4.wmf"/><Relationship Id="rId4" Type="http://schemas.openxmlformats.org/officeDocument/2006/relationships/oleObject" Target="../embeddings/oleObject9.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35.wmf"/><Relationship Id="rId4" Type="http://schemas.openxmlformats.org/officeDocument/2006/relationships/oleObject" Target="../embeddings/oleObject10.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7.wmf"/><Relationship Id="rId4" Type="http://schemas.openxmlformats.org/officeDocument/2006/relationships/oleObject" Target="../embeddings/oleObject12.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oleObject" Target="../embeddings/oleObject13.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0.wmf"/><Relationship Id="rId4" Type="http://schemas.openxmlformats.org/officeDocument/2006/relationships/oleObject" Target="../embeddings/oleObject14.bin"/></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2.wmf"/><Relationship Id="rId5" Type="http://schemas.openxmlformats.org/officeDocument/2006/relationships/oleObject" Target="../embeddings/oleObject15.bin"/><Relationship Id="rId4" Type="http://schemas.openxmlformats.org/officeDocument/2006/relationships/hyperlink" Target="http://www.spec.org/"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cacm.acm.org/magazines/2017/1/211094-exponential-laws-of-computing-growth/fulltext"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www.computerworld.com/article/3162353/computer-processors/intel-pursues-moores-law-with-plan-to-make-7-nm-chips-this-year.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cpushack.com/2012/08/30/we-are-hitting-the-limits-of-physics-in-many-cases-ibm-zec12-5-5ghz/" TargetMode="External"/><Relationship Id="rId2" Type="http://schemas.openxmlformats.org/officeDocument/2006/relationships/hyperlink" Target="http://www.computerworld.com/s/article/9223797/Tilera_targets_Intel_ARM_with_36_core_server_chip" TargetMode="External"/><Relationship Id="rId1" Type="http://schemas.openxmlformats.org/officeDocument/2006/relationships/slideLayout" Target="../slideLayouts/slideLayout2.xml"/><Relationship Id="rId4" Type="http://schemas.openxmlformats.org/officeDocument/2006/relationships/hyperlink" Target="http://www.computerworld.com/article/2875834/ready-for-the-24-hour-laptop-battery-life-hits-new-high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CS 2160</a:t>
            </a:r>
            <a:br>
              <a:rPr lang="en-US" dirty="0"/>
            </a:br>
            <a:r>
              <a:rPr lang="en-US" dirty="0"/>
              <a:t>Chapter 1</a:t>
            </a:r>
          </a:p>
        </p:txBody>
      </p:sp>
      <p:sp>
        <p:nvSpPr>
          <p:cNvPr id="3" name="Subtitle 2"/>
          <p:cNvSpPr>
            <a:spLocks noGrp="1"/>
          </p:cNvSpPr>
          <p:nvPr>
            <p:ph type="subTitle" idx="1"/>
          </p:nvPr>
        </p:nvSpPr>
        <p:spPr>
          <a:xfrm>
            <a:off x="914400" y="3886200"/>
            <a:ext cx="7315200" cy="1752600"/>
          </a:xfrm>
        </p:spPr>
        <p:txBody>
          <a:bodyPr/>
          <a:lstStyle/>
          <a:p>
            <a:r>
              <a:rPr lang="en-US" dirty="0"/>
              <a:t>Abstractions and Technology</a:t>
            </a:r>
          </a:p>
        </p:txBody>
      </p:sp>
    </p:spTree>
    <p:extLst>
      <p:ext uri="{BB962C8B-B14F-4D97-AF65-F5344CB8AC3E}">
        <p14:creationId xmlns:p14="http://schemas.microsoft.com/office/powerpoint/2010/main" val="4583495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 was Then, This is Now</a:t>
            </a:r>
          </a:p>
        </p:txBody>
      </p:sp>
      <p:sp>
        <p:nvSpPr>
          <p:cNvPr id="3" name="Content Placeholder 2"/>
          <p:cNvSpPr>
            <a:spLocks noGrp="1"/>
          </p:cNvSpPr>
          <p:nvPr>
            <p:ph idx="1"/>
          </p:nvPr>
        </p:nvSpPr>
        <p:spPr/>
        <p:txBody>
          <a:bodyPr>
            <a:normAutofit lnSpcReduction="10000"/>
          </a:bodyPr>
          <a:lstStyle/>
          <a:p>
            <a:r>
              <a:rPr lang="en-US" dirty="0"/>
              <a:t>Previous slide is the compile-assemble-link process that is used in languages like C or C++</a:t>
            </a:r>
          </a:p>
          <a:p>
            <a:r>
              <a:rPr lang="en-US" dirty="0"/>
              <a:t>Java and C# use a different process</a:t>
            </a:r>
          </a:p>
          <a:p>
            <a:pPr lvl="1"/>
            <a:r>
              <a:rPr lang="en-US" dirty="0"/>
              <a:t>Source code compiled to byte code</a:t>
            </a:r>
          </a:p>
          <a:p>
            <a:pPr lvl="2"/>
            <a:r>
              <a:rPr lang="en-US" dirty="0"/>
              <a:t>Byte code is machine independent</a:t>
            </a:r>
          </a:p>
          <a:p>
            <a:pPr lvl="2"/>
            <a:r>
              <a:rPr lang="en-US" dirty="0"/>
              <a:t>Java Byte Code for Java, Microsoft Intermediate Language (MSIL) for C#</a:t>
            </a:r>
          </a:p>
          <a:p>
            <a:r>
              <a:rPr lang="en-US" dirty="0"/>
              <a:t>Executed by a machine-specific run-time</a:t>
            </a:r>
          </a:p>
          <a:p>
            <a:pPr lvl="1"/>
            <a:r>
              <a:rPr lang="en-US" dirty="0"/>
              <a:t>Java Virtual Machine for Java, </a:t>
            </a:r>
            <a:r>
              <a:rPr lang="en-US" dirty="0" err="1"/>
              <a:t>.Net</a:t>
            </a:r>
            <a:r>
              <a:rPr lang="en-US" dirty="0"/>
              <a:t> Framework for Microsoft</a:t>
            </a:r>
          </a:p>
        </p:txBody>
      </p:sp>
    </p:spTree>
    <p:extLst>
      <p:ext uri="{BB962C8B-B14F-4D97-AF65-F5344CB8AC3E}">
        <p14:creationId xmlns:p14="http://schemas.microsoft.com/office/powerpoint/2010/main" val="837153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a:t>Writing Assembly Code</a:t>
            </a:r>
          </a:p>
        </p:txBody>
      </p:sp>
      <p:sp>
        <p:nvSpPr>
          <p:cNvPr id="15363" name="Content Placeholder 2"/>
          <p:cNvSpPr>
            <a:spLocks noGrp="1"/>
          </p:cNvSpPr>
          <p:nvPr>
            <p:ph idx="1"/>
          </p:nvPr>
        </p:nvSpPr>
        <p:spPr/>
        <p:txBody>
          <a:bodyPr/>
          <a:lstStyle/>
          <a:p>
            <a:r>
              <a:rPr lang="en-US" altLang="en-US" dirty="0"/>
              <a:t>MIPS Assembler and Runtime Simulator</a:t>
            </a:r>
          </a:p>
          <a:p>
            <a:r>
              <a:rPr lang="en-US" altLang="en-US" dirty="0"/>
              <a:t>Download from Blackboard</a:t>
            </a:r>
          </a:p>
          <a:p>
            <a:r>
              <a:rPr lang="en-US" altLang="en-US" dirty="0"/>
              <a:t>It’s a .jar file, so double-clicking on the file will run it</a:t>
            </a:r>
          </a:p>
        </p:txBody>
      </p:sp>
    </p:spTree>
    <p:extLst>
      <p:ext uri="{BB962C8B-B14F-4D97-AF65-F5344CB8AC3E}">
        <p14:creationId xmlns:p14="http://schemas.microsoft.com/office/powerpoint/2010/main" val="2642920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a:t>The strcpy Example</a:t>
            </a:r>
          </a:p>
        </p:txBody>
      </p:sp>
      <p:sp>
        <p:nvSpPr>
          <p:cNvPr id="16387" name="TextBox 3"/>
          <p:cNvSpPr txBox="1">
            <a:spLocks noChangeArrowheads="1"/>
          </p:cNvSpPr>
          <p:nvPr/>
        </p:nvSpPr>
        <p:spPr bwMode="auto">
          <a:xfrm>
            <a:off x="1295400" y="1066800"/>
            <a:ext cx="6172200"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400" dirty="0"/>
              <a:t>.data #data declarations follow</a:t>
            </a:r>
          </a:p>
          <a:p>
            <a:pPr eaLnBrk="1" hangingPunct="1">
              <a:spcBef>
                <a:spcPct val="0"/>
              </a:spcBef>
              <a:buFontTx/>
              <a:buNone/>
            </a:pPr>
            <a:r>
              <a:rPr lang="en-US" altLang="en-US" sz="1400" dirty="0"/>
              <a:t>Source:</a:t>
            </a:r>
          </a:p>
          <a:p>
            <a:pPr eaLnBrk="1" hangingPunct="1">
              <a:spcBef>
                <a:spcPct val="0"/>
              </a:spcBef>
              <a:buFontTx/>
              <a:buNone/>
            </a:pPr>
            <a:r>
              <a:rPr lang="en-US" altLang="en-US" sz="1400" dirty="0"/>
              <a:t>.</a:t>
            </a:r>
            <a:r>
              <a:rPr lang="en-US" altLang="en-US" sz="1400" dirty="0" err="1"/>
              <a:t>asciiz</a:t>
            </a:r>
            <a:r>
              <a:rPr lang="en-US" altLang="en-US" sz="1400" dirty="0"/>
              <a:t> "A string to copy. " # Source string</a:t>
            </a:r>
          </a:p>
          <a:p>
            <a:pPr eaLnBrk="1" hangingPunct="1">
              <a:spcBef>
                <a:spcPct val="0"/>
              </a:spcBef>
              <a:buFontTx/>
              <a:buNone/>
            </a:pPr>
            <a:r>
              <a:rPr lang="en-US" altLang="en-US" sz="1400" dirty="0" err="1"/>
              <a:t>Dest</a:t>
            </a:r>
            <a:r>
              <a:rPr lang="en-US" altLang="en-US" sz="1400" dirty="0"/>
              <a:t>:</a:t>
            </a:r>
          </a:p>
          <a:p>
            <a:pPr eaLnBrk="1" hangingPunct="1">
              <a:spcBef>
                <a:spcPct val="0"/>
              </a:spcBef>
              <a:buFontTx/>
              <a:buNone/>
            </a:pPr>
            <a:r>
              <a:rPr lang="en-US" altLang="en-US" sz="1400" dirty="0"/>
              <a:t>.</a:t>
            </a:r>
            <a:r>
              <a:rPr lang="en-US" altLang="en-US" sz="1400" dirty="0" err="1"/>
              <a:t>asciiz</a:t>
            </a:r>
            <a:r>
              <a:rPr lang="en-US" altLang="en-US" sz="1400" dirty="0"/>
              <a:t> “                              "  #Blank space into which to copy the source string</a:t>
            </a:r>
          </a:p>
          <a:p>
            <a:pPr eaLnBrk="1" hangingPunct="1">
              <a:spcBef>
                <a:spcPct val="0"/>
              </a:spcBef>
              <a:buFontTx/>
              <a:buNone/>
            </a:pPr>
            <a:r>
              <a:rPr lang="en-US" altLang="en-US" sz="1400" dirty="0"/>
              <a:t>.text # assembly code follows</a:t>
            </a:r>
          </a:p>
          <a:p>
            <a:pPr eaLnBrk="1" hangingPunct="1">
              <a:spcBef>
                <a:spcPct val="0"/>
              </a:spcBef>
              <a:buFontTx/>
              <a:buNone/>
            </a:pPr>
            <a:r>
              <a:rPr lang="en-US" altLang="en-US" sz="1400" dirty="0"/>
              <a:t>la $a1, Source</a:t>
            </a:r>
          </a:p>
          <a:p>
            <a:pPr eaLnBrk="1" hangingPunct="1">
              <a:spcBef>
                <a:spcPct val="0"/>
              </a:spcBef>
              <a:buFontTx/>
              <a:buNone/>
            </a:pPr>
            <a:r>
              <a:rPr lang="en-US" altLang="en-US" sz="1400" dirty="0"/>
              <a:t>la $a0, </a:t>
            </a:r>
            <a:r>
              <a:rPr lang="en-US" altLang="en-US" sz="1400" dirty="0" err="1"/>
              <a:t>Dest</a:t>
            </a:r>
            <a:endParaRPr lang="en-US" altLang="en-US" sz="1400" dirty="0"/>
          </a:p>
          <a:p>
            <a:pPr eaLnBrk="1" hangingPunct="1">
              <a:spcBef>
                <a:spcPct val="0"/>
              </a:spcBef>
              <a:buFontTx/>
              <a:buNone/>
            </a:pPr>
            <a:r>
              <a:rPr lang="en-US" altLang="en-US" sz="1400" dirty="0" err="1"/>
              <a:t>jal</a:t>
            </a:r>
            <a:r>
              <a:rPr lang="en-US" altLang="en-US" sz="1400" dirty="0"/>
              <a:t> </a:t>
            </a:r>
            <a:r>
              <a:rPr lang="en-US" altLang="en-US" sz="1400" dirty="0" err="1"/>
              <a:t>strcpy</a:t>
            </a:r>
            <a:endParaRPr lang="en-US" altLang="en-US" sz="1400" dirty="0"/>
          </a:p>
          <a:p>
            <a:pPr eaLnBrk="1" hangingPunct="1">
              <a:spcBef>
                <a:spcPct val="0"/>
              </a:spcBef>
              <a:buFontTx/>
              <a:buNone/>
            </a:pPr>
            <a:r>
              <a:rPr lang="en-US" altLang="en-US" sz="1400" dirty="0"/>
              <a:t>li $v0, 10 #loads op code into $v0 to exit program</a:t>
            </a:r>
          </a:p>
          <a:p>
            <a:pPr eaLnBrk="1" hangingPunct="1">
              <a:spcBef>
                <a:spcPct val="0"/>
              </a:spcBef>
              <a:buFontTx/>
              <a:buNone/>
            </a:pPr>
            <a:r>
              <a:rPr lang="en-US" altLang="en-US" sz="1400" dirty="0" err="1"/>
              <a:t>syscall</a:t>
            </a:r>
            <a:r>
              <a:rPr lang="en-US" altLang="en-US" sz="1400" dirty="0"/>
              <a:t> #reads $v0 and exits program</a:t>
            </a:r>
          </a:p>
          <a:p>
            <a:pPr eaLnBrk="1" hangingPunct="1">
              <a:spcBef>
                <a:spcPct val="0"/>
              </a:spcBef>
              <a:buFontTx/>
              <a:buNone/>
            </a:pPr>
            <a:endParaRPr lang="en-US" altLang="en-US" sz="1400" dirty="0"/>
          </a:p>
          <a:p>
            <a:pPr eaLnBrk="1" hangingPunct="1">
              <a:spcBef>
                <a:spcPct val="0"/>
              </a:spcBef>
              <a:buFontTx/>
              <a:buNone/>
            </a:pPr>
            <a:r>
              <a:rPr lang="en-US" altLang="en-US" sz="1400" dirty="0" err="1"/>
              <a:t>strcpy</a:t>
            </a:r>
            <a:r>
              <a:rPr lang="en-US" altLang="en-US" sz="1400" dirty="0"/>
              <a:t>:</a:t>
            </a:r>
          </a:p>
          <a:p>
            <a:pPr eaLnBrk="1" hangingPunct="1">
              <a:spcBef>
                <a:spcPct val="0"/>
              </a:spcBef>
              <a:buFontTx/>
              <a:buNone/>
            </a:pPr>
            <a:r>
              <a:rPr lang="en-US" altLang="en-US" sz="1400" dirty="0"/>
              <a:t>    </a:t>
            </a:r>
            <a:r>
              <a:rPr lang="en-US" altLang="en-US" sz="1400" dirty="0" err="1"/>
              <a:t>addi</a:t>
            </a:r>
            <a:r>
              <a:rPr lang="en-US" altLang="en-US" sz="1400" dirty="0"/>
              <a:t> $</a:t>
            </a:r>
            <a:r>
              <a:rPr lang="en-US" altLang="en-US" sz="1400" dirty="0" err="1"/>
              <a:t>sp</a:t>
            </a:r>
            <a:r>
              <a:rPr lang="en-US" altLang="en-US" sz="1400" dirty="0"/>
              <a:t>, $</a:t>
            </a:r>
            <a:r>
              <a:rPr lang="en-US" altLang="en-US" sz="1400" dirty="0" err="1"/>
              <a:t>sp</a:t>
            </a:r>
            <a:r>
              <a:rPr lang="en-US" altLang="en-US" sz="1400" dirty="0"/>
              <a:t>, -4      # adjust stack for 1 item</a:t>
            </a:r>
          </a:p>
          <a:p>
            <a:pPr eaLnBrk="1" hangingPunct="1">
              <a:spcBef>
                <a:spcPct val="0"/>
              </a:spcBef>
              <a:buFontTx/>
              <a:buNone/>
            </a:pPr>
            <a:r>
              <a:rPr lang="en-US" altLang="en-US" sz="1400" dirty="0"/>
              <a:t>    </a:t>
            </a:r>
            <a:r>
              <a:rPr lang="en-US" altLang="en-US" sz="1400" dirty="0" err="1"/>
              <a:t>sw</a:t>
            </a:r>
            <a:r>
              <a:rPr lang="en-US" altLang="en-US" sz="1400" dirty="0"/>
              <a:t>   $s0, 0($</a:t>
            </a:r>
            <a:r>
              <a:rPr lang="en-US" altLang="en-US" sz="1400" dirty="0" err="1"/>
              <a:t>sp</a:t>
            </a:r>
            <a:r>
              <a:rPr lang="en-US" altLang="en-US" sz="1400" dirty="0"/>
              <a:t>)       # save $s0</a:t>
            </a:r>
          </a:p>
          <a:p>
            <a:pPr eaLnBrk="1" hangingPunct="1">
              <a:spcBef>
                <a:spcPct val="0"/>
              </a:spcBef>
              <a:buFontTx/>
              <a:buNone/>
            </a:pPr>
            <a:r>
              <a:rPr lang="en-US" altLang="en-US" sz="1400" dirty="0"/>
              <a:t>    add  $s0, $zero, $zero # </a:t>
            </a:r>
            <a:r>
              <a:rPr lang="en-US" altLang="en-US" sz="1400" dirty="0" err="1"/>
              <a:t>i</a:t>
            </a:r>
            <a:r>
              <a:rPr lang="en-US" altLang="en-US" sz="1400" dirty="0"/>
              <a:t> = 0</a:t>
            </a:r>
          </a:p>
          <a:p>
            <a:pPr eaLnBrk="1" hangingPunct="1">
              <a:spcBef>
                <a:spcPct val="0"/>
              </a:spcBef>
              <a:buFontTx/>
              <a:buNone/>
            </a:pPr>
            <a:r>
              <a:rPr lang="en-US" altLang="en-US" sz="1400" dirty="0"/>
              <a:t>L1: add  $t1, $s0, $a1     # </a:t>
            </a:r>
            <a:r>
              <a:rPr lang="en-US" altLang="en-US" sz="1400" dirty="0" err="1"/>
              <a:t>addr</a:t>
            </a:r>
            <a:r>
              <a:rPr lang="en-US" altLang="en-US" sz="1400" dirty="0"/>
              <a:t> of y[</a:t>
            </a:r>
            <a:r>
              <a:rPr lang="en-US" altLang="en-US" sz="1400" dirty="0" err="1"/>
              <a:t>i</a:t>
            </a:r>
            <a:r>
              <a:rPr lang="en-US" altLang="en-US" sz="1400" dirty="0"/>
              <a:t>] in $t1</a:t>
            </a:r>
          </a:p>
          <a:p>
            <a:pPr eaLnBrk="1" hangingPunct="1">
              <a:spcBef>
                <a:spcPct val="0"/>
              </a:spcBef>
              <a:buFontTx/>
              <a:buNone/>
            </a:pPr>
            <a:r>
              <a:rPr lang="fr-FR" altLang="en-US" sz="1400" dirty="0"/>
              <a:t>    </a:t>
            </a:r>
            <a:r>
              <a:rPr lang="fr-FR" altLang="en-US" sz="1400" dirty="0" err="1"/>
              <a:t>lbu</a:t>
            </a:r>
            <a:r>
              <a:rPr lang="fr-FR" altLang="en-US" sz="1400" dirty="0"/>
              <a:t>  $t2, 0($t1)       # $t2 = y[i]</a:t>
            </a:r>
          </a:p>
          <a:p>
            <a:pPr eaLnBrk="1" hangingPunct="1">
              <a:spcBef>
                <a:spcPct val="0"/>
              </a:spcBef>
              <a:buFontTx/>
              <a:buNone/>
            </a:pPr>
            <a:r>
              <a:rPr lang="en-US" altLang="en-US" sz="1400" dirty="0"/>
              <a:t>    add  $t3, $s0, $a0     # </a:t>
            </a:r>
            <a:r>
              <a:rPr lang="en-US" altLang="en-US" sz="1400" dirty="0" err="1"/>
              <a:t>addr</a:t>
            </a:r>
            <a:r>
              <a:rPr lang="en-US" altLang="en-US" sz="1400" dirty="0"/>
              <a:t> of x[</a:t>
            </a:r>
            <a:r>
              <a:rPr lang="en-US" altLang="en-US" sz="1400" dirty="0" err="1"/>
              <a:t>i</a:t>
            </a:r>
            <a:r>
              <a:rPr lang="en-US" altLang="en-US" sz="1400" dirty="0"/>
              <a:t>] in $t3</a:t>
            </a:r>
          </a:p>
          <a:p>
            <a:pPr eaLnBrk="1" hangingPunct="1">
              <a:spcBef>
                <a:spcPct val="0"/>
              </a:spcBef>
              <a:buFontTx/>
              <a:buNone/>
            </a:pPr>
            <a:r>
              <a:rPr lang="fr-FR" altLang="en-US" sz="1400" dirty="0"/>
              <a:t>    </a:t>
            </a:r>
            <a:r>
              <a:rPr lang="fr-FR" altLang="en-US" sz="1400" dirty="0" err="1"/>
              <a:t>sb</a:t>
            </a:r>
            <a:r>
              <a:rPr lang="fr-FR" altLang="en-US" sz="1400" dirty="0"/>
              <a:t>   $t2, 0($t3)       # x[i] = y[i]</a:t>
            </a:r>
          </a:p>
          <a:p>
            <a:pPr eaLnBrk="1" hangingPunct="1">
              <a:spcBef>
                <a:spcPct val="0"/>
              </a:spcBef>
              <a:buFontTx/>
              <a:buNone/>
            </a:pPr>
            <a:r>
              <a:rPr lang="en-US" altLang="en-US" sz="1400" dirty="0"/>
              <a:t>    </a:t>
            </a:r>
            <a:r>
              <a:rPr lang="en-US" altLang="en-US" sz="1400" dirty="0" err="1"/>
              <a:t>beq</a:t>
            </a:r>
            <a:r>
              <a:rPr lang="en-US" altLang="en-US" sz="1400" dirty="0"/>
              <a:t>  $t2, $zero, L2    # exit loop if y[</a:t>
            </a:r>
            <a:r>
              <a:rPr lang="en-US" altLang="en-US" sz="1400" dirty="0" err="1"/>
              <a:t>i</a:t>
            </a:r>
            <a:r>
              <a:rPr lang="en-US" altLang="en-US" sz="1400" dirty="0"/>
              <a:t>] == 0 </a:t>
            </a:r>
          </a:p>
          <a:p>
            <a:pPr eaLnBrk="1" hangingPunct="1">
              <a:spcBef>
                <a:spcPct val="0"/>
              </a:spcBef>
              <a:buFontTx/>
              <a:buNone/>
            </a:pPr>
            <a:r>
              <a:rPr lang="en-US" altLang="en-US" sz="1400" dirty="0"/>
              <a:t>    </a:t>
            </a:r>
            <a:r>
              <a:rPr lang="en-US" altLang="en-US" sz="1400" dirty="0" err="1"/>
              <a:t>addi</a:t>
            </a:r>
            <a:r>
              <a:rPr lang="en-US" altLang="en-US" sz="1400" dirty="0"/>
              <a:t> $s0, $s0, 1       # </a:t>
            </a:r>
            <a:r>
              <a:rPr lang="en-US" altLang="en-US" sz="1400" dirty="0" err="1"/>
              <a:t>i</a:t>
            </a:r>
            <a:r>
              <a:rPr lang="en-US" altLang="en-US" sz="1400" dirty="0"/>
              <a:t> = </a:t>
            </a:r>
            <a:r>
              <a:rPr lang="en-US" altLang="en-US" sz="1400" dirty="0" err="1"/>
              <a:t>i</a:t>
            </a:r>
            <a:r>
              <a:rPr lang="en-US" altLang="en-US" sz="1400" dirty="0"/>
              <a:t> + 1</a:t>
            </a:r>
          </a:p>
          <a:p>
            <a:pPr eaLnBrk="1" hangingPunct="1">
              <a:spcBef>
                <a:spcPct val="0"/>
              </a:spcBef>
              <a:buFontTx/>
              <a:buNone/>
            </a:pPr>
            <a:r>
              <a:rPr lang="en-US" altLang="en-US" sz="1400" dirty="0"/>
              <a:t>    j    L1                # next iteration of loop</a:t>
            </a:r>
          </a:p>
          <a:p>
            <a:pPr eaLnBrk="1" hangingPunct="1">
              <a:spcBef>
                <a:spcPct val="0"/>
              </a:spcBef>
              <a:buFontTx/>
              <a:buNone/>
            </a:pPr>
            <a:r>
              <a:rPr lang="en-US" altLang="en-US" sz="1400" dirty="0"/>
              <a:t>L2: </a:t>
            </a:r>
            <a:r>
              <a:rPr lang="en-US" altLang="en-US" sz="1400" dirty="0" err="1"/>
              <a:t>lw</a:t>
            </a:r>
            <a:r>
              <a:rPr lang="en-US" altLang="en-US" sz="1400" dirty="0"/>
              <a:t>   $s0, 0($</a:t>
            </a:r>
            <a:r>
              <a:rPr lang="en-US" altLang="en-US" sz="1400" dirty="0" err="1"/>
              <a:t>sp</a:t>
            </a:r>
            <a:r>
              <a:rPr lang="en-US" altLang="en-US" sz="1400" dirty="0"/>
              <a:t>)       # restore saved $s0</a:t>
            </a:r>
          </a:p>
          <a:p>
            <a:pPr eaLnBrk="1" hangingPunct="1">
              <a:spcBef>
                <a:spcPct val="0"/>
              </a:spcBef>
              <a:buFontTx/>
              <a:buNone/>
            </a:pPr>
            <a:r>
              <a:rPr lang="en-US" altLang="en-US" sz="1400" dirty="0"/>
              <a:t>    </a:t>
            </a:r>
            <a:r>
              <a:rPr lang="en-US" altLang="en-US" sz="1400" dirty="0" err="1"/>
              <a:t>addi</a:t>
            </a:r>
            <a:r>
              <a:rPr lang="en-US" altLang="en-US" sz="1400" dirty="0"/>
              <a:t> $</a:t>
            </a:r>
            <a:r>
              <a:rPr lang="en-US" altLang="en-US" sz="1400" dirty="0" err="1"/>
              <a:t>sp</a:t>
            </a:r>
            <a:r>
              <a:rPr lang="en-US" altLang="en-US" sz="1400" dirty="0"/>
              <a:t>, $</a:t>
            </a:r>
            <a:r>
              <a:rPr lang="en-US" altLang="en-US" sz="1400" dirty="0" err="1"/>
              <a:t>sp</a:t>
            </a:r>
            <a:r>
              <a:rPr lang="en-US" altLang="en-US" sz="1400" dirty="0"/>
              <a:t>, 4       # pop 1 item from stack</a:t>
            </a:r>
          </a:p>
          <a:p>
            <a:pPr eaLnBrk="1" hangingPunct="1">
              <a:spcBef>
                <a:spcPct val="0"/>
              </a:spcBef>
              <a:buFontTx/>
              <a:buNone/>
            </a:pPr>
            <a:r>
              <a:rPr lang="en-US" altLang="en-US" sz="1400" dirty="0"/>
              <a:t>    </a:t>
            </a:r>
            <a:r>
              <a:rPr lang="en-US" altLang="en-US" sz="1400" dirty="0" err="1"/>
              <a:t>jr</a:t>
            </a:r>
            <a:r>
              <a:rPr lang="en-US" altLang="en-US" sz="1400" dirty="0"/>
              <a:t>   $</a:t>
            </a:r>
            <a:r>
              <a:rPr lang="en-US" altLang="en-US" sz="1400" dirty="0" err="1"/>
              <a:t>ra</a:t>
            </a:r>
            <a:r>
              <a:rPr lang="en-US" altLang="en-US" sz="1400" dirty="0"/>
              <a:t>               # and return</a:t>
            </a:r>
          </a:p>
        </p:txBody>
      </p:sp>
    </p:spTree>
    <p:extLst>
      <p:ext uri="{BB962C8B-B14F-4D97-AF65-F5344CB8AC3E}">
        <p14:creationId xmlns:p14="http://schemas.microsoft.com/office/powerpoint/2010/main" val="3871886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t>Run MARS</a:t>
            </a:r>
          </a:p>
        </p:txBody>
      </p:sp>
      <p:pic>
        <p:nvPicPr>
          <p:cNvPr id="174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19200"/>
            <a:ext cx="786952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Box 3"/>
          <p:cNvSpPr txBox="1">
            <a:spLocks noChangeArrowheads="1"/>
          </p:cNvSpPr>
          <p:nvPr/>
        </p:nvSpPr>
        <p:spPr bwMode="auto">
          <a:xfrm>
            <a:off x="1771651" y="2356339"/>
            <a:ext cx="20379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Select File | New</a:t>
            </a:r>
          </a:p>
          <a:p>
            <a:pPr eaLnBrk="1" hangingPunct="1">
              <a:spcBef>
                <a:spcPct val="0"/>
              </a:spcBef>
              <a:buFontTx/>
              <a:buNone/>
            </a:pPr>
            <a:r>
              <a:rPr lang="en-US" altLang="en-US" sz="1800" dirty="0"/>
              <a:t>Paste in </a:t>
            </a:r>
            <a:r>
              <a:rPr lang="en-US" altLang="en-US" sz="1800" dirty="0" err="1"/>
              <a:t>strcpy</a:t>
            </a:r>
            <a:r>
              <a:rPr lang="en-US" altLang="en-US" sz="1800" dirty="0"/>
              <a:t> code</a:t>
            </a:r>
          </a:p>
        </p:txBody>
      </p:sp>
      <p:cxnSp>
        <p:nvCxnSpPr>
          <p:cNvPr id="6" name="Straight Arrow Connector 5"/>
          <p:cNvCxnSpPr/>
          <p:nvPr/>
        </p:nvCxnSpPr>
        <p:spPr>
          <a:xfrm flipH="1" flipV="1">
            <a:off x="1085851" y="1499088"/>
            <a:ext cx="685800" cy="995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403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a:t>Save and Assemble</a:t>
            </a:r>
          </a:p>
        </p:txBody>
      </p:sp>
      <p:pic>
        <p:nvPicPr>
          <p:cNvPr id="184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156" y="1295400"/>
            <a:ext cx="7512844" cy="521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6" name="TextBox 3"/>
          <p:cNvSpPr txBox="1">
            <a:spLocks noChangeArrowheads="1"/>
          </p:cNvSpPr>
          <p:nvPr/>
        </p:nvSpPr>
        <p:spPr bwMode="auto">
          <a:xfrm>
            <a:off x="304800" y="2143125"/>
            <a:ext cx="76681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350"/>
              <a:t>Save file</a:t>
            </a:r>
          </a:p>
        </p:txBody>
      </p:sp>
      <p:cxnSp>
        <p:nvCxnSpPr>
          <p:cNvPr id="6" name="Straight Arrow Connector 5"/>
          <p:cNvCxnSpPr>
            <a:stCxn id="18436" idx="3"/>
          </p:cNvCxnSpPr>
          <p:nvPr/>
        </p:nvCxnSpPr>
        <p:spPr>
          <a:xfrm flipV="1">
            <a:off x="1071613" y="1752600"/>
            <a:ext cx="692894" cy="5405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438" name="TextBox 6"/>
          <p:cNvSpPr txBox="1">
            <a:spLocks noChangeArrowheads="1"/>
          </p:cNvSpPr>
          <p:nvPr/>
        </p:nvSpPr>
        <p:spPr bwMode="auto">
          <a:xfrm>
            <a:off x="152400" y="2595564"/>
            <a:ext cx="1044179"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350" dirty="0"/>
              <a:t>Select</a:t>
            </a:r>
          </a:p>
          <a:p>
            <a:pPr eaLnBrk="1" hangingPunct="1">
              <a:spcBef>
                <a:spcPct val="0"/>
              </a:spcBef>
              <a:buFontTx/>
              <a:buNone/>
            </a:pPr>
            <a:r>
              <a:rPr lang="en-US" altLang="en-US" sz="1350" dirty="0"/>
              <a:t>Run | Assemble</a:t>
            </a:r>
          </a:p>
        </p:txBody>
      </p:sp>
      <p:cxnSp>
        <p:nvCxnSpPr>
          <p:cNvPr id="9" name="Straight Arrow Connector 8"/>
          <p:cNvCxnSpPr>
            <a:stCxn id="18438" idx="3"/>
          </p:cNvCxnSpPr>
          <p:nvPr/>
        </p:nvCxnSpPr>
        <p:spPr>
          <a:xfrm flipV="1">
            <a:off x="1196579" y="1524003"/>
            <a:ext cx="510778" cy="1429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894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Step Through Program with f7</a:t>
            </a:r>
          </a:p>
        </p:txBody>
      </p:sp>
      <p:pic>
        <p:nvPicPr>
          <p:cNvPr id="194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7568"/>
            <a:ext cx="7391400" cy="512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393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t>For Next Time</a:t>
            </a:r>
          </a:p>
        </p:txBody>
      </p:sp>
      <p:sp>
        <p:nvSpPr>
          <p:cNvPr id="20483" name="Content Placeholder 2"/>
          <p:cNvSpPr>
            <a:spLocks noGrp="1"/>
          </p:cNvSpPr>
          <p:nvPr>
            <p:ph idx="1"/>
          </p:nvPr>
        </p:nvSpPr>
        <p:spPr/>
        <p:txBody>
          <a:bodyPr/>
          <a:lstStyle/>
          <a:p>
            <a:r>
              <a:rPr lang="en-US" altLang="en-US" dirty="0"/>
              <a:t>Not graded, but…</a:t>
            </a:r>
          </a:p>
          <a:p>
            <a:pPr lvl="1"/>
            <a:r>
              <a:rPr lang="en-US" altLang="en-US" dirty="0"/>
              <a:t>Download MARS from Blackboard</a:t>
            </a:r>
          </a:p>
          <a:p>
            <a:pPr lvl="1"/>
            <a:r>
              <a:rPr lang="en-US" altLang="en-US" dirty="0"/>
              <a:t>Try pasting in the </a:t>
            </a:r>
            <a:r>
              <a:rPr lang="en-US" altLang="en-US" dirty="0" err="1"/>
              <a:t>strcpy</a:t>
            </a:r>
            <a:r>
              <a:rPr lang="en-US" altLang="en-US" dirty="0"/>
              <a:t> code and running it, step-by-step</a:t>
            </a:r>
          </a:p>
          <a:p>
            <a:pPr lvl="1"/>
            <a:r>
              <a:rPr lang="en-US" altLang="en-US" dirty="0"/>
              <a:t>See if you understand what’s happening in the registers and in memory</a:t>
            </a:r>
          </a:p>
        </p:txBody>
      </p:sp>
    </p:spTree>
    <p:extLst>
      <p:ext uri="{BB962C8B-B14F-4D97-AF65-F5344CB8AC3E}">
        <p14:creationId xmlns:p14="http://schemas.microsoft.com/office/powerpoint/2010/main" val="451312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r>
              <a:rPr lang="en-AU" altLang="en-US"/>
              <a:t>Chapter 1 — Computer Abstractions and Technology — </a:t>
            </a:r>
            <a:fld id="{5D250BC8-48D0-4248-AFBA-97CEC3A07511}" type="slidenum">
              <a:rPr lang="en-AU" altLang="en-US"/>
              <a:pPr/>
              <a:t>17</a:t>
            </a:fld>
            <a:endParaRPr lang="en-AU" altLang="en-US"/>
          </a:p>
        </p:txBody>
      </p:sp>
      <p:pic>
        <p:nvPicPr>
          <p:cNvPr id="196621" name="Picture 13" descr="f01-04-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2060575"/>
            <a:ext cx="3973513" cy="3403600"/>
          </a:xfrm>
          <a:prstGeom prst="rect">
            <a:avLst/>
          </a:prstGeom>
          <a:noFill/>
          <a:extLst>
            <a:ext uri="{909E8E84-426E-40DD-AFC4-6F175D3DCCD1}">
              <a14:hiddenFill xmlns:a14="http://schemas.microsoft.com/office/drawing/2010/main">
                <a:solidFill>
                  <a:srgbClr val="FFFFFF"/>
                </a:solidFill>
              </a14:hiddenFill>
            </a:ext>
          </a:extLst>
        </p:spPr>
      </p:pic>
      <p:sp>
        <p:nvSpPr>
          <p:cNvPr id="196610" name="Rectangle 2"/>
          <p:cNvSpPr>
            <a:spLocks noGrp="1" noChangeArrowheads="1"/>
          </p:cNvSpPr>
          <p:nvPr>
            <p:ph type="title"/>
          </p:nvPr>
        </p:nvSpPr>
        <p:spPr/>
        <p:txBody>
          <a:bodyPr/>
          <a:lstStyle/>
          <a:p>
            <a:r>
              <a:rPr lang="en-US" altLang="en-US"/>
              <a:t>Components of a Computer</a:t>
            </a:r>
            <a:endParaRPr lang="en-AU" altLang="en-US"/>
          </a:p>
        </p:txBody>
      </p:sp>
      <p:sp>
        <p:nvSpPr>
          <p:cNvPr id="196615" name="Rectangle 7"/>
          <p:cNvSpPr>
            <a:spLocks noGrp="1" noChangeArrowheads="1"/>
          </p:cNvSpPr>
          <p:nvPr>
            <p:ph type="body" sz="half" idx="2"/>
          </p:nvPr>
        </p:nvSpPr>
        <p:spPr>
          <a:xfrm>
            <a:off x="4356100" y="1125538"/>
            <a:ext cx="4598988" cy="5111750"/>
          </a:xfrm>
        </p:spPr>
        <p:txBody>
          <a:bodyPr/>
          <a:lstStyle/>
          <a:p>
            <a:r>
              <a:rPr lang="en-US" altLang="en-US" sz="2800" dirty="0"/>
              <a:t>Same components for</a:t>
            </a:r>
            <a:br>
              <a:rPr lang="en-US" altLang="en-US" sz="2800" dirty="0"/>
            </a:br>
            <a:r>
              <a:rPr lang="en-US" altLang="en-US" sz="2800" dirty="0"/>
              <a:t>all kinds of computer</a:t>
            </a:r>
          </a:p>
          <a:p>
            <a:pPr lvl="1"/>
            <a:r>
              <a:rPr lang="en-US" altLang="en-US" sz="2400" dirty="0"/>
              <a:t>Desktop, server,</a:t>
            </a:r>
            <a:br>
              <a:rPr lang="en-US" altLang="en-US" sz="2400" dirty="0"/>
            </a:br>
            <a:r>
              <a:rPr lang="en-US" altLang="en-US" sz="2400" dirty="0"/>
              <a:t>embedded</a:t>
            </a:r>
          </a:p>
          <a:p>
            <a:r>
              <a:rPr lang="en-US" altLang="en-US" sz="2800" dirty="0"/>
              <a:t>Input/output includes</a:t>
            </a:r>
          </a:p>
          <a:p>
            <a:pPr lvl="1"/>
            <a:r>
              <a:rPr lang="en-US" altLang="en-US" sz="2400" dirty="0"/>
              <a:t>User-interface devices</a:t>
            </a:r>
          </a:p>
          <a:p>
            <a:pPr lvl="2"/>
            <a:r>
              <a:rPr lang="en-US" altLang="en-US" sz="2000" dirty="0"/>
              <a:t>Display, keyboard, mouse</a:t>
            </a:r>
          </a:p>
          <a:p>
            <a:pPr lvl="1"/>
            <a:r>
              <a:rPr lang="en-US" altLang="en-US" sz="2400" dirty="0"/>
              <a:t>Storage devices</a:t>
            </a:r>
          </a:p>
          <a:p>
            <a:pPr lvl="2"/>
            <a:r>
              <a:rPr lang="en-US" altLang="en-US" sz="2000" dirty="0"/>
              <a:t>Hard disk, CD/DVD, flash</a:t>
            </a:r>
          </a:p>
          <a:p>
            <a:pPr lvl="1"/>
            <a:r>
              <a:rPr lang="en-US" altLang="en-US" sz="2400" dirty="0"/>
              <a:t>Network adapters</a:t>
            </a:r>
          </a:p>
          <a:p>
            <a:pPr lvl="2"/>
            <a:r>
              <a:rPr lang="en-US" altLang="en-US" sz="2000" dirty="0"/>
              <a:t>For communicating with other computers</a:t>
            </a:r>
            <a:endParaRPr lang="en-AU" altLang="en-US" sz="2000" dirty="0"/>
          </a:p>
        </p:txBody>
      </p:sp>
      <p:sp>
        <p:nvSpPr>
          <p:cNvPr id="196617" name="Text Box 9"/>
          <p:cNvSpPr txBox="1">
            <a:spLocks noChangeArrowheads="1"/>
          </p:cNvSpPr>
          <p:nvPr/>
        </p:nvSpPr>
        <p:spPr bwMode="auto">
          <a:xfrm rot="5400000">
            <a:off x="7719219" y="1058069"/>
            <a:ext cx="2482850"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folHlink"/>
                </a:solidFill>
              </a:rPr>
              <a:t>§1.3 Under the Covers</a:t>
            </a:r>
          </a:p>
        </p:txBody>
      </p:sp>
      <p:sp>
        <p:nvSpPr>
          <p:cNvPr id="196619" name="Text Box 11"/>
          <p:cNvSpPr txBox="1">
            <a:spLocks noChangeArrowheads="1"/>
          </p:cNvSpPr>
          <p:nvPr/>
        </p:nvSpPr>
        <p:spPr bwMode="auto">
          <a:xfrm>
            <a:off x="684213" y="1258888"/>
            <a:ext cx="282575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chemeClr val="folHlink"/>
                </a:solidFill>
                <a:latin typeface="Arial Black" pitchFamily="34" charset="0"/>
              </a:rPr>
              <a:t>The BIG Picture</a:t>
            </a:r>
          </a:p>
        </p:txBody>
      </p:sp>
      <p:sp>
        <p:nvSpPr>
          <p:cNvPr id="8" name="TextBox 7"/>
          <p:cNvSpPr txBox="1"/>
          <p:nvPr/>
        </p:nvSpPr>
        <p:spPr>
          <a:xfrm>
            <a:off x="8556595" y="6325156"/>
            <a:ext cx="418704" cy="369332"/>
          </a:xfrm>
          <a:prstGeom prst="rect">
            <a:avLst/>
          </a:prstGeom>
          <a:noFill/>
        </p:spPr>
        <p:txBody>
          <a:bodyPr wrap="none" rtlCol="0">
            <a:spAutoFit/>
          </a:bodyPr>
          <a:lstStyle/>
          <a:p>
            <a:r>
              <a:rPr lang="en-US" dirty="0"/>
              <a:t>17</a:t>
            </a:r>
          </a:p>
        </p:txBody>
      </p:sp>
    </p:spTree>
    <p:extLst>
      <p:ext uri="{BB962C8B-B14F-4D97-AF65-F5344CB8AC3E}">
        <p14:creationId xmlns:p14="http://schemas.microsoft.com/office/powerpoint/2010/main" val="1503339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4213" y="1125538"/>
            <a:ext cx="8259762" cy="5111750"/>
          </a:xfrm>
        </p:spPr>
        <p:txBody>
          <a:bodyPr/>
          <a:lstStyle/>
          <a:p>
            <a:r>
              <a:rPr lang="en-US" dirty="0"/>
              <a:t>Email: put CS 2160 in the subject line, or at least mention it in the e-mail.</a:t>
            </a:r>
          </a:p>
          <a:p>
            <a:pPr lvl="1"/>
            <a:r>
              <a:rPr lang="en-US" dirty="0"/>
              <a:t>May not be able to give HW help within 24 </a:t>
            </a:r>
            <a:r>
              <a:rPr lang="en-US" dirty="0" err="1"/>
              <a:t>hrs</a:t>
            </a:r>
            <a:r>
              <a:rPr lang="en-US" dirty="0"/>
              <a:t> of the due time.</a:t>
            </a:r>
          </a:p>
          <a:p>
            <a:r>
              <a:rPr lang="en-US" dirty="0"/>
              <a:t>Homework</a:t>
            </a:r>
          </a:p>
        </p:txBody>
      </p:sp>
    </p:spTree>
    <p:extLst>
      <p:ext uri="{BB962C8B-B14F-4D97-AF65-F5344CB8AC3E}">
        <p14:creationId xmlns:p14="http://schemas.microsoft.com/office/powerpoint/2010/main" val="1169014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a:t>Anatomy of a Mouse</a:t>
            </a:r>
          </a:p>
        </p:txBody>
      </p:sp>
      <p:sp>
        <p:nvSpPr>
          <p:cNvPr id="26627" name="Rectangle 3"/>
          <p:cNvSpPr>
            <a:spLocks noGrp="1" noChangeArrowheads="1"/>
          </p:cNvSpPr>
          <p:nvPr>
            <p:ph type="body" sz="half" idx="1"/>
          </p:nvPr>
        </p:nvSpPr>
        <p:spPr>
          <a:xfrm>
            <a:off x="684213" y="1125538"/>
            <a:ext cx="4057650" cy="5111750"/>
          </a:xfrm>
        </p:spPr>
        <p:txBody>
          <a:bodyPr/>
          <a:lstStyle/>
          <a:p>
            <a:pPr eaLnBrk="1" hangingPunct="1"/>
            <a:r>
              <a:rPr lang="en-US" altLang="en-US" sz="2800"/>
              <a:t>Optical mouse</a:t>
            </a:r>
          </a:p>
          <a:p>
            <a:pPr lvl="1" eaLnBrk="1" hangingPunct="1"/>
            <a:r>
              <a:rPr lang="en-US" altLang="en-US" sz="2400"/>
              <a:t>LED illuminates desktop</a:t>
            </a:r>
          </a:p>
          <a:p>
            <a:pPr lvl="1" eaLnBrk="1" hangingPunct="1"/>
            <a:r>
              <a:rPr lang="en-US" altLang="en-US" sz="2400"/>
              <a:t>Small low-res camera</a:t>
            </a:r>
          </a:p>
          <a:p>
            <a:pPr lvl="1" eaLnBrk="1" hangingPunct="1"/>
            <a:r>
              <a:rPr lang="en-US" altLang="en-US" sz="2400"/>
              <a:t>Basic image processor</a:t>
            </a:r>
          </a:p>
          <a:p>
            <a:pPr lvl="2" eaLnBrk="1" hangingPunct="1"/>
            <a:r>
              <a:rPr lang="en-US" altLang="en-US" sz="2000"/>
              <a:t>Looks for x, y movement</a:t>
            </a:r>
          </a:p>
          <a:p>
            <a:pPr lvl="1" eaLnBrk="1" hangingPunct="1"/>
            <a:r>
              <a:rPr lang="en-US" altLang="en-US" sz="2400"/>
              <a:t>Buttons &amp; wheel</a:t>
            </a:r>
          </a:p>
          <a:p>
            <a:pPr eaLnBrk="1" hangingPunct="1"/>
            <a:r>
              <a:rPr lang="en-US" altLang="en-US" sz="2800"/>
              <a:t>Supersedes roller-ball mechanical mouse</a:t>
            </a:r>
          </a:p>
          <a:p>
            <a:pPr lvl="1" eaLnBrk="1" hangingPunct="1"/>
            <a:endParaRPr lang="en-US" altLang="en-US" sz="2400"/>
          </a:p>
        </p:txBody>
      </p:sp>
      <p:pic>
        <p:nvPicPr>
          <p:cNvPr id="26628" name="Picture 7" descr="optical-mouse-explo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3644900"/>
            <a:ext cx="3173412"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8" descr="optical-mo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876800"/>
            <a:ext cx="2328863"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AutoShape 7" descr="data:image/jpeg;base64,/9j/4AAQSkZJRgABAQAAAQABAAD/2wBDAAkGBwgHBgkIBwgKCgkLDRYPDQwMDRsUFRAWIB0iIiAdHx8kKDQsJCYxJx8fLT0tMTU3Ojo6Iys/RD84QzQ5Ojf/2wBDAQoKCg0MDRoPDxo3JR8lNzc3Nzc3Nzc3Nzc3Nzc3Nzc3Nzc3Nzc3Nzc3Nzc3Nzc3Nzc3Nzc3Nzc3Nzc3Nzc3Nzf/wAARCACAAMoDASIAAhEBAxEB/8QAGwAAAwADAQEAAAAAAAAAAAAAAAECAwUGBAf/xAA6EAABAwMCBQIEAwUIAwAAAAABAAIDBAUREiEGMUFRYRNxFCIjgRUykQcWM0KhJFJjcoKxwdGS8PH/xAAYAQEBAQEBAAAAAAAAAAAAAAAAAQIDBP/EAB8RAQEAAgICAwEAAAAAAAAAAAABAhESIQNBEyIxUf/aAAwDAQACEQMRAD8A+KkkpEJpE5WUSRnksjGgbnmkCEwUFHdGFBcpLjhBkIGclQ52TvzQCSNypPNFNI7lAKYQAG6aEiUASoJymSkqg6oCYCYaoEAsgCkbFWgYRhJPdAsI0hPCWUC0hGkJ5SQPYdMpIS1DsUCJzyQFLR1TLsKhjmqUhNQSU2gdUYSOyAJ8oU8yqCACaEsqKZOySEKoWEwEYTQMc0HwhA3RSG6pACERQRlLKWUDJSQhAIQhAkb90JoI6bJaVYIHIYUk5KBhNSFSoRKR3VJFQSn1TCR5oKUnmjouns/BVyrahwqdFNTRFhlkLty12+W4BzspcpJurJtzHLmtj+A3fQ17bXWOY9geHNiJGPccvbmu4nuvDnCUj4bZTiWpPN8Ty8g9NRcdvYLBBx+XQCWrbG18mfpRlziBnGTtgfqufyZXvHHprjPdfP3NcxxY5pa4cwdiPspX0ma/WG+aY6s07pHDH9ojLSDy2cuXvvD4t4M9L6hgBw4SEFzT9ubcdVcfLLdWaW4X00IaSnhBJSyujAQtzw3w1X8RTPZRtYyFn8SeUkMae23M+FuKr9m1+ha5zHUc+OQZK4E/qP8AlZ54y62vGuNQs1ZSVFFUOp6yF8MzebHjBWAlaRWUlOoIJVRaRKnUkSgolLKlJBeUAITCgR2TykUBBSEJKhpYTxnkvbZbc663KCibJ6fqE6pNBcGN7kDopVh2S0zXi4xUcAPzHL3Z2azqV9HvN2bbqaTDj8NHtpa7856BXabPQ2e2PprfcqCWrf8AxZznUfGBnDQsFbwrFeooKb8bjjkiDpZT8O5we92N+YwNjjnsvJnnjnlN3p2xxsnT5rV1ElXVS1Mx+eR2T2HYLFsF7Lxbqi1Vs1NUDIjeWCUAhkmOoPleelhbMXvlf6cMYy9+M+wHkr1zuOLJRU8tVLiFrcM+Z73ENawd3E8gu2ttG+WFlMZRUPLdmiPbRk9Xb4znBIA7ZXMslkjjibFBhzzmmpcZDf8AFf3PbO3Xkt/bbtVWeb0KcsnklcHVRlGcjlknnk8gP/g4+Wb/AB0wumWf9n7WU5kbNKXO/Kxr2nH9N/ZcvBYKye7vtrSxsrN9TwQC3uF9Co73TTzNdBJpJOHU8h3fjnoP82MLXX25/h1zc2NrWyVDfpTE6dbCcgZ8clzx8uc6a441vuHZGWq1wUMUrJPTGkuYMAnqfdbyO6N21tOO6+T1FZcLbX+nIBOZQXxvp3c28sY+y62K7fEASTOEUekA5A2OOq45Y5Y9321NX8dDd6G0X6m+Gryx2d2u5OYe4K+Q8VcOVPD1c6KR3qUzj9GfGzvB7EL6KJ8xMk0kNOwOea2r30Vyt3wd4hb6Mp0ASD823MHoR0K34/NxumcsNvhCFt+JrJJYbrLSPDnRfmhlI/Oz/scitQvdvbhZoISQiGkhCDNhLCv03YT9NyiobG+R7WRsc97jhrWjJcfC3/7rso4i++3SnoHaQ8QN+pKR/lBWttlTLbrhT1sQaX08gkAcNjhbatm4futTLUzur6KeUlx04lZqJ3I6gb8lnK1qBv7nU80YJulS3GHOLg1ue+AAf6qm1fB/1JDa68uGNMZqDh2/fp915jZrbJI5lNf4BgZHxED2Z++4UHhm4PjElNJRVQJxiCrYT74JCn1/p290VZwc7AltFa0EH5viHHSem3le+i4msdA+GK1UJpYpAPWllyXjntnqM4WhHC97dN6TbfLq6nU0gecgrM6nttiez4+F9fWgZMLssgYfJIy7/ZZsxvW1ls9Osp6dsklTNDu+pw8TDfW3SMafAOT91hq7lNZqV76xrTTD6UEWBrdgYyXcyTjr/utHBxLd62Z0NooKaN7ty2mhLiB3JzsP6Lz1FtqquoMvEN2pqdwB+SSYOf7BrchqxPF39muf8YaXii9xTlkFQ6VjycU8jRI3B6YK31umt9eHQ3WzUUbmkPc2ky0g5wC5rflHtn7LURvslJG5n4jK4dW0sRa5/h0hGSPbCwVfED2MjgtcLKSnY7VgN3ce57rplNzWLMuv17q2oo6K6ONJ9X16gAlxBIaCMjPYcgP+lVxgnZLMynje8y/PE5rNWsHGXbc8ZwB2HlaaOvikLQLbAZC4nUZHaQevXYeEVV6qfS+GopPh6ccxCNAcep8JxptvKJtTFUywVcMXoOLTCJHA/lG2G8/K2H4tHUW6f4qGOf4ZzhHK+LT6buoAOf8AhcpY6GquNaJYpG5he1z3SO3wTz88ivbxTcD6xoKZhigH1HEc5C7fPssXCXLXtqZam2mra2asqBNLI75RhgG2kdlsbTeHtmayqkBHRzuR8FaVLK7XCWarHKx3FZd62hpnyUryYSNQjIGGn3Cx2niSCpcBWOcJc4DXvOk+xXM0F2rKFpZBIHMPNjxqCVZWsqudHTwuJ3fECCuXwzWq3zfQr1SQcQWH0I96ymaX0xecu8sz55fovmDxg4OQRzB6LZSXWoiLWUk8jWsAAeThxPda6R7pHl7zlzjknuVvx43GarGdl7QhNC6MEhNJB7wE8JIUaPSpwAmjKAyCh7WuOS0HbqEsKd0HopZ5qWVslNI6NzTkFpwP06rq4OMoqiSCK5U00MTHDMlNLqH+pjgQR7brjMlPWVjLCX9WZWPqb30lxtcporjDURysLtJgDSR5A0nbruOa4+otNofL6cTQyVrcPigqND9Y7xyjI/8AJc/BM+CoZUU8jopmHLZGHBB/96LY1t8nroBDV09LNhpaJHR/OPY529hgLOOFx/FuW2KqtEcTmtFWISSctq4XRYPYOGWn3yF5Kq21VKQZIwWnk6NweP6Ko62shP0aqZmTkhrzgnGNxyPT9F7JeIblLEY5JI3FzDGZDH85acdfst/ZnpptKMK0loe6yVbaOta6QlsT/le4c29j7d17eLKJ0dRDUxsc6mMDGCQDIyNtz7YWj2W6sVwqiw26KodHI8Zpn52Dh/KfB3H3WbO9xd9aaLHLyghbV1bSySOFwoS2XViR8JDHEg7jHLfqVrDjUcDAJ2HZa7RGEYVYQiJQnhJAJFPCMIJSVkZS0+U2aerJ8pgowkeSKrKeyx5TygpCnKMoGjGyEIJwjfyqSKBEpZVaUaD2QRlPIT0HsjR5CCThONxikbJGQHsIc0+VWnyjSEG6mqrFX1L6mthqYpJcaxEds/3j5PhVNY7fUxsltN0jc55wIZ9iXds9DjwtH8vZPUByWON9VraqujmpZPTmDQ/s05wsOhWXknJJJ7lSTlbZLQkW4TynnP2QTpGEtIVIwiJwEbdk8Iwg9OWuQWDpusWpPWmlP0s9UvTKA9V6iBaCEYCrX3RhpG6CMgIDgr9Np8I9III1BGtP0lJiUAZClrPdHpnskWHsqDV5RlSQUboisoykhFMpbpZTyiBJNGAijKEYRhEJCeEsIBGyMIyg/9k="/>
          <p:cNvSpPr>
            <a:spLocks noChangeAspect="1" noChangeArrowheads="1"/>
          </p:cNvSpPr>
          <p:nvPr/>
        </p:nvSpPr>
        <p:spPr bwMode="auto">
          <a:xfrm>
            <a:off x="144463" y="-419100"/>
            <a:ext cx="14001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pic>
        <p:nvPicPr>
          <p:cNvPr id="26631" name="Picture 9" descr="http://farm5.staticflickr.com/4103/5004204678_70c56c5918_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1066800"/>
            <a:ext cx="3392487"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76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nvSpPr>
        <p:spPr bwMode="auto">
          <a:xfrm>
            <a:off x="436563" y="382588"/>
            <a:ext cx="82597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4400" b="1">
                <a:solidFill>
                  <a:schemeClr val="tx2"/>
                </a:solidFill>
              </a:rPr>
              <a:t>The Computer Revolution</a:t>
            </a:r>
            <a:endParaRPr lang="en-AU" altLang="en-US" sz="4400" b="1">
              <a:solidFill>
                <a:schemeClr val="tx2"/>
              </a:solidFill>
            </a:endParaRPr>
          </a:p>
        </p:txBody>
      </p:sp>
      <p:sp>
        <p:nvSpPr>
          <p:cNvPr id="17411" name="Rectangle 4"/>
          <p:cNvSpPr>
            <a:spLocks noGrp="1" noChangeArrowheads="1"/>
          </p:cNvSpPr>
          <p:nvPr/>
        </p:nvSpPr>
        <p:spPr bwMode="auto">
          <a:xfrm>
            <a:off x="436563" y="1363663"/>
            <a:ext cx="8270875"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buClr>
                <a:schemeClr val="folHlink"/>
              </a:buClr>
              <a:buSzPct val="60000"/>
              <a:buFont typeface="Wingdings" pitchFamily="2" charset="2"/>
              <a:buChar char="n"/>
            </a:pPr>
            <a:r>
              <a:rPr lang="en-US" altLang="en-US"/>
              <a:t>Began in the 1940s</a:t>
            </a:r>
          </a:p>
          <a:p>
            <a:pPr eaLnBrk="1" hangingPunct="1">
              <a:buClr>
                <a:schemeClr val="folHlink"/>
              </a:buClr>
              <a:buSzPct val="60000"/>
              <a:buFont typeface="Wingdings" pitchFamily="2" charset="2"/>
              <a:buChar char="n"/>
            </a:pPr>
            <a:r>
              <a:rPr lang="en-US" altLang="en-US"/>
              <a:t>Now accounts for 10% of GNP</a:t>
            </a:r>
          </a:p>
          <a:p>
            <a:pPr eaLnBrk="1" hangingPunct="1">
              <a:buClr>
                <a:schemeClr val="folHlink"/>
              </a:buClr>
              <a:buSzPct val="60000"/>
              <a:buFont typeface="Wingdings" pitchFamily="2" charset="2"/>
              <a:buChar char="n"/>
            </a:pPr>
            <a:r>
              <a:rPr lang="en-US" altLang="en-US"/>
              <a:t>Progress in computer technology</a:t>
            </a:r>
          </a:p>
          <a:p>
            <a:pPr lvl="1" eaLnBrk="1" hangingPunct="1">
              <a:buClr>
                <a:schemeClr val="hlink"/>
              </a:buClr>
              <a:buSzPct val="55000"/>
              <a:buFont typeface="Wingdings" pitchFamily="2" charset="2"/>
              <a:buChar char="n"/>
            </a:pPr>
            <a:r>
              <a:rPr lang="en-US" altLang="en-US"/>
              <a:t>Underpinned by Moore’s Law </a:t>
            </a:r>
          </a:p>
          <a:p>
            <a:pPr eaLnBrk="1" hangingPunct="1">
              <a:buClr>
                <a:schemeClr val="folHlink"/>
              </a:buClr>
              <a:buSzPct val="60000"/>
              <a:buFont typeface="Wingdings" pitchFamily="2" charset="2"/>
              <a:buChar char="n"/>
            </a:pPr>
            <a:r>
              <a:rPr lang="en-US" altLang="en-US"/>
              <a:t>Makes novel applications feasible</a:t>
            </a:r>
          </a:p>
          <a:p>
            <a:pPr lvl="1" eaLnBrk="1" hangingPunct="1">
              <a:buClr>
                <a:schemeClr val="hlink"/>
              </a:buClr>
              <a:buSzPct val="55000"/>
              <a:buFont typeface="Wingdings" pitchFamily="2" charset="2"/>
              <a:buChar char="n"/>
            </a:pPr>
            <a:r>
              <a:rPr lang="en-US" altLang="en-US"/>
              <a:t>Computers in automobiles</a:t>
            </a:r>
          </a:p>
          <a:p>
            <a:pPr lvl="1" eaLnBrk="1" hangingPunct="1">
              <a:buClr>
                <a:schemeClr val="hlink"/>
              </a:buClr>
              <a:buSzPct val="55000"/>
              <a:buFont typeface="Wingdings" pitchFamily="2" charset="2"/>
              <a:buChar char="n"/>
            </a:pPr>
            <a:r>
              <a:rPr lang="en-US" altLang="en-US"/>
              <a:t>Cell phones</a:t>
            </a:r>
          </a:p>
          <a:p>
            <a:pPr lvl="1" eaLnBrk="1" hangingPunct="1">
              <a:buClr>
                <a:schemeClr val="hlink"/>
              </a:buClr>
              <a:buSzPct val="55000"/>
              <a:buFont typeface="Wingdings" pitchFamily="2" charset="2"/>
              <a:buChar char="n"/>
            </a:pPr>
            <a:r>
              <a:rPr lang="en-US" altLang="en-US"/>
              <a:t>Human genome project</a:t>
            </a:r>
          </a:p>
          <a:p>
            <a:pPr lvl="1" eaLnBrk="1" hangingPunct="1">
              <a:buClr>
                <a:schemeClr val="hlink"/>
              </a:buClr>
              <a:buSzPct val="55000"/>
              <a:buFont typeface="Wingdings" pitchFamily="2" charset="2"/>
              <a:buChar char="n"/>
            </a:pPr>
            <a:r>
              <a:rPr lang="en-US" altLang="en-US"/>
              <a:t>World Wide Web</a:t>
            </a:r>
          </a:p>
          <a:p>
            <a:pPr lvl="1" eaLnBrk="1" hangingPunct="1">
              <a:buClr>
                <a:schemeClr val="hlink"/>
              </a:buClr>
              <a:buSzPct val="55000"/>
              <a:buFont typeface="Wingdings" pitchFamily="2" charset="2"/>
              <a:buChar char="n"/>
            </a:pPr>
            <a:r>
              <a:rPr lang="en-US" altLang="en-US"/>
              <a:t>Search Engines</a:t>
            </a:r>
          </a:p>
        </p:txBody>
      </p:sp>
      <p:sp>
        <p:nvSpPr>
          <p:cNvPr id="2" name="TextBox 1"/>
          <p:cNvSpPr txBox="1">
            <a:spLocks noChangeArrowheads="1"/>
          </p:cNvSpPr>
          <p:nvPr/>
        </p:nvSpPr>
        <p:spPr bwMode="auto">
          <a:xfrm>
            <a:off x="6781800" y="3011488"/>
            <a:ext cx="2076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Density doubles every 18-24 months</a:t>
            </a:r>
          </a:p>
        </p:txBody>
      </p:sp>
      <p:cxnSp>
        <p:nvCxnSpPr>
          <p:cNvPr id="4" name="Straight Arrow Connector 3"/>
          <p:cNvCxnSpPr>
            <a:endCxn id="2" idx="1"/>
          </p:cNvCxnSpPr>
          <p:nvPr/>
        </p:nvCxnSpPr>
        <p:spPr>
          <a:xfrm flipV="1">
            <a:off x="5562600" y="3335338"/>
            <a:ext cx="1219200" cy="571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556595" y="6325156"/>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734158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a:t>Anatomy of a Mouse</a:t>
            </a:r>
          </a:p>
        </p:txBody>
      </p:sp>
      <p:sp>
        <p:nvSpPr>
          <p:cNvPr id="26627" name="Rectangle 3"/>
          <p:cNvSpPr>
            <a:spLocks noGrp="1" noChangeArrowheads="1"/>
          </p:cNvSpPr>
          <p:nvPr>
            <p:ph type="body" sz="half" idx="1"/>
          </p:nvPr>
        </p:nvSpPr>
        <p:spPr>
          <a:xfrm>
            <a:off x="684213" y="1125538"/>
            <a:ext cx="4057650" cy="5111750"/>
          </a:xfrm>
        </p:spPr>
        <p:txBody>
          <a:bodyPr/>
          <a:lstStyle/>
          <a:p>
            <a:pPr eaLnBrk="1" hangingPunct="1"/>
            <a:r>
              <a:rPr lang="en-US" altLang="en-US" sz="2800"/>
              <a:t>Optical mouse</a:t>
            </a:r>
          </a:p>
          <a:p>
            <a:pPr lvl="1" eaLnBrk="1" hangingPunct="1"/>
            <a:r>
              <a:rPr lang="en-US" altLang="en-US" sz="2400"/>
              <a:t>LED illuminates desktop</a:t>
            </a:r>
          </a:p>
          <a:p>
            <a:pPr lvl="1" eaLnBrk="1" hangingPunct="1"/>
            <a:r>
              <a:rPr lang="en-US" altLang="en-US" sz="2400"/>
              <a:t>Small low-res camera</a:t>
            </a:r>
          </a:p>
          <a:p>
            <a:pPr lvl="1" eaLnBrk="1" hangingPunct="1"/>
            <a:r>
              <a:rPr lang="en-US" altLang="en-US" sz="2400"/>
              <a:t>Basic image processor</a:t>
            </a:r>
          </a:p>
          <a:p>
            <a:pPr lvl="2" eaLnBrk="1" hangingPunct="1"/>
            <a:r>
              <a:rPr lang="en-US" altLang="en-US" sz="2000"/>
              <a:t>Looks for x, y movement</a:t>
            </a:r>
          </a:p>
          <a:p>
            <a:pPr lvl="1" eaLnBrk="1" hangingPunct="1"/>
            <a:r>
              <a:rPr lang="en-US" altLang="en-US" sz="2400"/>
              <a:t>Buttons &amp; wheel</a:t>
            </a:r>
          </a:p>
          <a:p>
            <a:pPr eaLnBrk="1" hangingPunct="1"/>
            <a:r>
              <a:rPr lang="en-US" altLang="en-US" sz="2800"/>
              <a:t>Supersedes roller-ball mechanical mouse</a:t>
            </a:r>
          </a:p>
          <a:p>
            <a:pPr lvl="1" eaLnBrk="1" hangingPunct="1"/>
            <a:endParaRPr lang="en-US" altLang="en-US" sz="2400"/>
          </a:p>
        </p:txBody>
      </p:sp>
      <p:pic>
        <p:nvPicPr>
          <p:cNvPr id="26628" name="Picture 7" descr="optical-mouse-explod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3644900"/>
            <a:ext cx="3173412"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8" descr="optical-mou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876800"/>
            <a:ext cx="2328863"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AutoShape 7" descr="data:image/jpeg;base64,/9j/4AAQSkZJRgABAQAAAQABAAD/2wBDAAkGBwgHBgkIBwgKCgkLDRYPDQwMDRsUFRAWIB0iIiAdHx8kKDQsJCYxJx8fLT0tMTU3Ojo6Iys/RD84QzQ5Ojf/2wBDAQoKCg0MDRoPDxo3JR8lNzc3Nzc3Nzc3Nzc3Nzc3Nzc3Nzc3Nzc3Nzc3Nzc3Nzc3Nzc3Nzc3Nzc3Nzc3Nzc3Nzf/wAARCACAAMoDASIAAhEBAxEB/8QAGwAAAwADAQEAAAAAAAAAAAAAAAECAwUGBAf/xAA6EAABAwMCBQIEAwUIAwAAAAABAAIDBAUREiEGMUFRYRNxFCIjgRUykQcWM0KhJFJjcoKxwdGS8PH/xAAYAQEBAQEBAAAAAAAAAAAAAAAAAQIDBP/EAB8RAQEAAgICAwEAAAAAAAAAAAABAhESIQNBEyIxUf/aAAwDAQACEQMRAD8A+KkkpEJpE5WUSRnksjGgbnmkCEwUFHdGFBcpLjhBkIGclQ52TvzQCSNypPNFNI7lAKYQAG6aEiUASoJymSkqg6oCYCYaoEAsgCkbFWgYRhJPdAsI0hPCWUC0hGkJ5SQPYdMpIS1DsUCJzyQFLR1TLsKhjmqUhNQSU2gdUYSOyAJ8oU8yqCACaEsqKZOySEKoWEwEYTQMc0HwhA3RSG6pACERQRlLKWUDJSQhAIQhAkb90JoI6bJaVYIHIYUk5KBhNSFSoRKR3VJFQSn1TCR5oKUnmjouns/BVyrahwqdFNTRFhlkLty12+W4BzspcpJurJtzHLmtj+A3fQ17bXWOY9geHNiJGPccvbmu4nuvDnCUj4bZTiWpPN8Ty8g9NRcdvYLBBx+XQCWrbG18mfpRlziBnGTtgfqufyZXvHHprjPdfP3NcxxY5pa4cwdiPspX0ma/WG+aY6s07pHDH9ojLSDy2cuXvvD4t4M9L6hgBw4SEFzT9ubcdVcfLLdWaW4X00IaSnhBJSyujAQtzw3w1X8RTPZRtYyFn8SeUkMae23M+FuKr9m1+ha5zHUc+OQZK4E/qP8AlZ54y62vGuNQs1ZSVFFUOp6yF8MzebHjBWAlaRWUlOoIJVRaRKnUkSgolLKlJBeUAITCgR2TykUBBSEJKhpYTxnkvbZbc663KCibJ6fqE6pNBcGN7kDopVh2S0zXi4xUcAPzHL3Z2azqV9HvN2bbqaTDj8NHtpa7856BXabPQ2e2PprfcqCWrf8AxZznUfGBnDQsFbwrFeooKb8bjjkiDpZT8O5we92N+YwNjjnsvJnnjnlN3p2xxsnT5rV1ElXVS1Mx+eR2T2HYLFsF7Lxbqi1Vs1NUDIjeWCUAhkmOoPleelhbMXvlf6cMYy9+M+wHkr1zuOLJRU8tVLiFrcM+Z73ENawd3E8gu2ttG+WFlMZRUPLdmiPbRk9Xb4znBIA7ZXMslkjjibFBhzzmmpcZDf8AFf3PbO3Xkt/bbtVWeb0KcsnklcHVRlGcjlknnk8gP/g4+Wb/AB0wumWf9n7WU5kbNKXO/Kxr2nH9N/ZcvBYKye7vtrSxsrN9TwQC3uF9Co73TTzNdBJpJOHU8h3fjnoP82MLXX25/h1zc2NrWyVDfpTE6dbCcgZ8clzx8uc6a441vuHZGWq1wUMUrJPTGkuYMAnqfdbyO6N21tOO6+T1FZcLbX+nIBOZQXxvp3c28sY+y62K7fEASTOEUekA5A2OOq45Y5Y9321NX8dDd6G0X6m+Gryx2d2u5OYe4K+Q8VcOVPD1c6KR3qUzj9GfGzvB7EL6KJ8xMk0kNOwOea2r30Vyt3wd4hb6Mp0ASD823MHoR0K34/NxumcsNvhCFt+JrJJYbrLSPDnRfmhlI/Oz/scitQvdvbhZoISQiGkhCDNhLCv03YT9NyiobG+R7WRsc97jhrWjJcfC3/7rso4i++3SnoHaQ8QN+pKR/lBWttlTLbrhT1sQaX08gkAcNjhbatm4futTLUzur6KeUlx04lZqJ3I6gb8lnK1qBv7nU80YJulS3GHOLg1ue+AAf6qm1fB/1JDa68uGNMZqDh2/fp915jZrbJI5lNf4BgZHxED2Z++4UHhm4PjElNJRVQJxiCrYT74JCn1/p290VZwc7AltFa0EH5viHHSem3le+i4msdA+GK1UJpYpAPWllyXjntnqM4WhHC97dN6TbfLq6nU0gecgrM6nttiez4+F9fWgZMLssgYfJIy7/ZZsxvW1ls9Osp6dsklTNDu+pw8TDfW3SMafAOT91hq7lNZqV76xrTTD6UEWBrdgYyXcyTjr/utHBxLd62Z0NooKaN7ty2mhLiB3JzsP6Lz1FtqquoMvEN2pqdwB+SSYOf7BrchqxPF39muf8YaXii9xTlkFQ6VjycU8jRI3B6YK31umt9eHQ3WzUUbmkPc2ky0g5wC5rflHtn7LURvslJG5n4jK4dW0sRa5/h0hGSPbCwVfED2MjgtcLKSnY7VgN3ce57rplNzWLMuv17q2oo6K6ONJ9X16gAlxBIaCMjPYcgP+lVxgnZLMynje8y/PE5rNWsHGXbc8ZwB2HlaaOvikLQLbAZC4nUZHaQevXYeEVV6qfS+GopPh6ccxCNAcep8JxptvKJtTFUywVcMXoOLTCJHA/lG2G8/K2H4tHUW6f4qGOf4ZzhHK+LT6buoAOf8AhcpY6GquNaJYpG5he1z3SO3wTz88ivbxTcD6xoKZhigH1HEc5C7fPssXCXLXtqZam2mra2asqBNLI75RhgG2kdlsbTeHtmayqkBHRzuR8FaVLK7XCWarHKx3FZd62hpnyUryYSNQjIGGn3Cx2niSCpcBWOcJc4DXvOk+xXM0F2rKFpZBIHMPNjxqCVZWsqudHTwuJ3fECCuXwzWq3zfQr1SQcQWH0I96ymaX0xecu8sz55fovmDxg4OQRzB6LZSXWoiLWUk8jWsAAeThxPda6R7pHl7zlzjknuVvx43GarGdl7QhNC6MEhNJB7wE8JIUaPSpwAmjKAyCh7WuOS0HbqEsKd0HopZ5qWVslNI6NzTkFpwP06rq4OMoqiSCK5U00MTHDMlNLqH+pjgQR7brjMlPWVjLCX9WZWPqb30lxtcporjDURysLtJgDSR5A0nbruOa4+otNofL6cTQyVrcPigqND9Y7xyjI/8AJc/BM+CoZUU8jopmHLZGHBB/96LY1t8nroBDV09LNhpaJHR/OPY529hgLOOFx/FuW2KqtEcTmtFWISSctq4XRYPYOGWn3yF5Kq21VKQZIwWnk6NweP6Ko62shP0aqZmTkhrzgnGNxyPT9F7JeIblLEY5JI3FzDGZDH85acdfst/ZnpptKMK0loe6yVbaOta6QlsT/le4c29j7d17eLKJ0dRDUxsc6mMDGCQDIyNtz7YWj2W6sVwqiw26KodHI8Zpn52Dh/KfB3H3WbO9xd9aaLHLyghbV1bSySOFwoS2XViR8JDHEg7jHLfqVrDjUcDAJ2HZa7RGEYVYQiJQnhJAJFPCMIJSVkZS0+U2aerJ8pgowkeSKrKeyx5TygpCnKMoGjGyEIJwjfyqSKBEpZVaUaD2QRlPIT0HsjR5CCThONxikbJGQHsIc0+VWnyjSEG6mqrFX1L6mthqYpJcaxEds/3j5PhVNY7fUxsltN0jc55wIZ9iXds9DjwtH8vZPUByWON9VraqujmpZPTmDQ/s05wsOhWXknJJJ7lSTlbZLQkW4TynnP2QTpGEtIVIwiJwEbdk8Iwg9OWuQWDpusWpPWmlP0s9UvTKA9V6iBaCEYCrX3RhpG6CMgIDgr9Np8I9III1BGtP0lJiUAZClrPdHpnskWHsqDV5RlSQUboisoykhFMpbpZTyiBJNGAijKEYRhEJCeEsIBGyMIyg/9k="/>
          <p:cNvSpPr>
            <a:spLocks noChangeAspect="1" noChangeArrowheads="1"/>
          </p:cNvSpPr>
          <p:nvPr/>
        </p:nvSpPr>
        <p:spPr bwMode="auto">
          <a:xfrm>
            <a:off x="144463" y="-419100"/>
            <a:ext cx="14001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p>
        </p:txBody>
      </p:sp>
      <p:pic>
        <p:nvPicPr>
          <p:cNvPr id="26631" name="Picture 9" descr="http://farm5.staticflickr.com/4103/5004204678_70c56c5918_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1066800"/>
            <a:ext cx="3392487"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763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r>
              <a:rPr lang="en-AU" altLang="en-US"/>
              <a:t>Chapter 1 — Computer Abstractions and Technology — </a:t>
            </a:r>
            <a:fld id="{A7BEC442-D24E-4D93-A07C-13B5608564B1}" type="slidenum">
              <a:rPr lang="en-AU" altLang="en-US"/>
              <a:pPr/>
              <a:t>21</a:t>
            </a:fld>
            <a:endParaRPr lang="en-AU" altLang="en-US"/>
          </a:p>
        </p:txBody>
      </p:sp>
      <p:sp>
        <p:nvSpPr>
          <p:cNvPr id="202756" name="Rectangle 4"/>
          <p:cNvSpPr>
            <a:spLocks noGrp="1" noChangeArrowheads="1"/>
          </p:cNvSpPr>
          <p:nvPr>
            <p:ph type="title"/>
          </p:nvPr>
        </p:nvSpPr>
        <p:spPr/>
        <p:txBody>
          <a:bodyPr/>
          <a:lstStyle/>
          <a:p>
            <a:r>
              <a:rPr lang="en-US" altLang="en-US" dirty="0"/>
              <a:t>Inside a Laptop</a:t>
            </a:r>
            <a:endParaRPr lang="en-AU" altLang="en-US" dirty="0"/>
          </a:p>
        </p:txBody>
      </p:sp>
      <p:pic>
        <p:nvPicPr>
          <p:cNvPr id="202769" name="Picture 17" descr="f01-07-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1341438"/>
            <a:ext cx="4425950" cy="4791075"/>
          </a:xfrm>
          <a:prstGeom prst="rect">
            <a:avLst/>
          </a:prstGeom>
          <a:noFill/>
          <a:extLst>
            <a:ext uri="{909E8E84-426E-40DD-AFC4-6F175D3DCCD1}">
              <a14:hiddenFill xmlns:a14="http://schemas.microsoft.com/office/drawing/2010/main">
                <a:solidFill>
                  <a:srgbClr val="FFFFFF"/>
                </a:solidFill>
              </a14:hiddenFill>
            </a:ext>
          </a:extLst>
        </p:spPr>
      </p:pic>
      <p:pic>
        <p:nvPicPr>
          <p:cNvPr id="202770" name="Picture 18" descr="f01-08-P374493"/>
          <p:cNvPicPr>
            <a:picLocks noChangeAspect="1" noChangeArrowheads="1"/>
          </p:cNvPicPr>
          <p:nvPr/>
        </p:nvPicPr>
        <p:blipFill>
          <a:blip r:embed="rId4">
            <a:extLst>
              <a:ext uri="{28A0092B-C50C-407E-A947-70E740481C1C}">
                <a14:useLocalDpi xmlns:a14="http://schemas.microsoft.com/office/drawing/2010/main" val="0"/>
              </a:ext>
            </a:extLst>
          </a:blip>
          <a:srcRect r="49309"/>
          <a:stretch>
            <a:fillRect/>
          </a:stretch>
        </p:blipFill>
        <p:spPr bwMode="auto">
          <a:xfrm>
            <a:off x="5875587" y="1295400"/>
            <a:ext cx="2736850" cy="36274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5867400" y="5181600"/>
            <a:ext cx="26606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Major features are chips and connectors: things that do things and move things around</a:t>
            </a:r>
          </a:p>
        </p:txBody>
      </p:sp>
    </p:spTree>
    <p:extLst>
      <p:ext uri="{BB962C8B-B14F-4D97-AF65-F5344CB8AC3E}">
        <p14:creationId xmlns:p14="http://schemas.microsoft.com/office/powerpoint/2010/main" val="188716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Through the Looking Glass</a:t>
            </a:r>
          </a:p>
        </p:txBody>
      </p:sp>
      <p:pic>
        <p:nvPicPr>
          <p:cNvPr id="4" name="Picture 3"/>
          <p:cNvPicPr>
            <a:picLocks noChangeAspect="1"/>
          </p:cNvPicPr>
          <p:nvPr/>
        </p:nvPicPr>
        <p:blipFill>
          <a:blip r:embed="rId2"/>
          <a:stretch>
            <a:fillRect/>
          </a:stretch>
        </p:blipFill>
        <p:spPr>
          <a:xfrm>
            <a:off x="1281266" y="1417638"/>
            <a:ext cx="6581467" cy="3200400"/>
          </a:xfrm>
          <a:prstGeom prst="rect">
            <a:avLst/>
          </a:prstGeom>
        </p:spPr>
      </p:pic>
      <p:sp>
        <p:nvSpPr>
          <p:cNvPr id="5" name="TextBox 4"/>
          <p:cNvSpPr txBox="1"/>
          <p:nvPr/>
        </p:nvSpPr>
        <p:spPr>
          <a:xfrm>
            <a:off x="1159166" y="4833540"/>
            <a:ext cx="7772400" cy="1477328"/>
          </a:xfrm>
          <a:prstGeom prst="rect">
            <a:avLst/>
          </a:prstGeom>
          <a:noFill/>
        </p:spPr>
        <p:txBody>
          <a:bodyPr wrap="square" rtlCol="0">
            <a:spAutoFit/>
          </a:bodyPr>
          <a:lstStyle/>
          <a:p>
            <a:r>
              <a:rPr lang="en-US" dirty="0"/>
              <a:t>This is old technology.  Currently Liquid Crystal Displays are used with Active Matrix technology.</a:t>
            </a:r>
          </a:p>
          <a:p>
            <a:endParaRPr lang="en-US" dirty="0"/>
          </a:p>
          <a:p>
            <a:r>
              <a:rPr lang="en-US" dirty="0"/>
              <a:t>In color graphics, each picture element (pixel) on the screen represents at least 24 bits of data</a:t>
            </a:r>
          </a:p>
        </p:txBody>
      </p:sp>
      <p:sp>
        <p:nvSpPr>
          <p:cNvPr id="6" name="TextBox 5"/>
          <p:cNvSpPr txBox="1"/>
          <p:nvPr/>
        </p:nvSpPr>
        <p:spPr>
          <a:xfrm>
            <a:off x="8556595" y="6325156"/>
            <a:ext cx="418704" cy="369332"/>
          </a:xfrm>
          <a:prstGeom prst="rect">
            <a:avLst/>
          </a:prstGeom>
          <a:noFill/>
        </p:spPr>
        <p:txBody>
          <a:bodyPr wrap="none" rtlCol="0">
            <a:spAutoFit/>
          </a:bodyPr>
          <a:lstStyle/>
          <a:p>
            <a:r>
              <a:rPr lang="en-US" dirty="0"/>
              <a:t>18</a:t>
            </a:r>
          </a:p>
        </p:txBody>
      </p:sp>
    </p:spTree>
    <p:extLst>
      <p:ext uri="{BB962C8B-B14F-4D97-AF65-F5344CB8AC3E}">
        <p14:creationId xmlns:p14="http://schemas.microsoft.com/office/powerpoint/2010/main" val="2923605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Touch Screens</a:t>
            </a:r>
          </a:p>
        </p:txBody>
      </p:sp>
      <p:sp>
        <p:nvSpPr>
          <p:cNvPr id="3" name="Rectangle 3"/>
          <p:cNvSpPr txBox="1">
            <a:spLocks noChangeArrowheads="1"/>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a:t>Replacement for keyboard and mouse</a:t>
            </a:r>
          </a:p>
          <a:p>
            <a:pPr lvl="1"/>
            <a:r>
              <a:rPr lang="en-US" altLang="en-US" dirty="0"/>
              <a:t>Great for mobile devices</a:t>
            </a:r>
          </a:p>
          <a:p>
            <a:r>
              <a:rPr lang="en-US" altLang="en-US" dirty="0"/>
              <a:t>Capacitive sensing</a:t>
            </a:r>
          </a:p>
          <a:p>
            <a:pPr lvl="1"/>
            <a:r>
              <a:rPr lang="en-US" altLang="en-US" dirty="0"/>
              <a:t>Presence of a finger or conductive stylus can be sensed by a change in the electrostatic field on the screen</a:t>
            </a:r>
          </a:p>
          <a:p>
            <a:pPr lvl="1"/>
            <a:r>
              <a:rPr lang="en-US" altLang="en-US" dirty="0"/>
              <a:t>Multiple-touch technology allows interpretation of multiple hot spots, usually used to expand and contract display sizes.</a:t>
            </a:r>
          </a:p>
        </p:txBody>
      </p:sp>
      <p:sp>
        <p:nvSpPr>
          <p:cNvPr id="4" name="TextBox 3"/>
          <p:cNvSpPr txBox="1"/>
          <p:nvPr/>
        </p:nvSpPr>
        <p:spPr>
          <a:xfrm>
            <a:off x="8556595" y="6325156"/>
            <a:ext cx="418704" cy="369332"/>
          </a:xfrm>
          <a:prstGeom prst="rect">
            <a:avLst/>
          </a:prstGeom>
          <a:noFill/>
        </p:spPr>
        <p:txBody>
          <a:bodyPr wrap="none" rtlCol="0">
            <a:spAutoFit/>
          </a:bodyPr>
          <a:lstStyle/>
          <a:p>
            <a:r>
              <a:rPr lang="en-US" dirty="0"/>
              <a:t>19</a:t>
            </a:r>
          </a:p>
        </p:txBody>
      </p:sp>
    </p:spTree>
    <p:extLst>
      <p:ext uri="{BB962C8B-B14F-4D97-AF65-F5344CB8AC3E}">
        <p14:creationId xmlns:p14="http://schemas.microsoft.com/office/powerpoint/2010/main" val="2827488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an iPad</a:t>
            </a:r>
          </a:p>
        </p:txBody>
      </p:sp>
      <p:pic>
        <p:nvPicPr>
          <p:cNvPr id="3" name="Picture 2"/>
          <p:cNvPicPr>
            <a:picLocks noChangeAspect="1"/>
          </p:cNvPicPr>
          <p:nvPr/>
        </p:nvPicPr>
        <p:blipFill>
          <a:blip r:embed="rId2"/>
          <a:stretch>
            <a:fillRect/>
          </a:stretch>
        </p:blipFill>
        <p:spPr>
          <a:xfrm>
            <a:off x="1371600" y="1102957"/>
            <a:ext cx="6705600" cy="4873613"/>
          </a:xfrm>
          <a:prstGeom prst="rect">
            <a:avLst/>
          </a:prstGeom>
        </p:spPr>
      </p:pic>
      <p:sp>
        <p:nvSpPr>
          <p:cNvPr id="4" name="TextBox 3"/>
          <p:cNvSpPr txBox="1"/>
          <p:nvPr/>
        </p:nvSpPr>
        <p:spPr>
          <a:xfrm>
            <a:off x="5105400" y="6096000"/>
            <a:ext cx="1220975" cy="369332"/>
          </a:xfrm>
          <a:prstGeom prst="rect">
            <a:avLst/>
          </a:prstGeom>
          <a:noFill/>
        </p:spPr>
        <p:txBody>
          <a:bodyPr wrap="none" rtlCol="0">
            <a:spAutoFit/>
          </a:bodyPr>
          <a:lstStyle/>
          <a:p>
            <a:r>
              <a:rPr lang="en-US" dirty="0"/>
              <a:t>Metal back</a:t>
            </a:r>
          </a:p>
        </p:txBody>
      </p:sp>
      <p:cxnSp>
        <p:nvCxnSpPr>
          <p:cNvPr id="6" name="Straight Arrow Connector 5"/>
          <p:cNvCxnSpPr>
            <a:stCxn id="4" idx="0"/>
          </p:cNvCxnSpPr>
          <p:nvPr/>
        </p:nvCxnSpPr>
        <p:spPr>
          <a:xfrm flipH="1" flipV="1">
            <a:off x="5105400" y="4953000"/>
            <a:ext cx="610488" cy="11430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81400" y="6405190"/>
            <a:ext cx="1220975" cy="369332"/>
          </a:xfrm>
          <a:prstGeom prst="rect">
            <a:avLst/>
          </a:prstGeom>
          <a:noFill/>
        </p:spPr>
        <p:txBody>
          <a:bodyPr wrap="square" rtlCol="0">
            <a:spAutoFit/>
          </a:bodyPr>
          <a:lstStyle/>
          <a:p>
            <a:r>
              <a:rPr lang="en-US" dirty="0"/>
              <a:t>Bezel</a:t>
            </a:r>
          </a:p>
        </p:txBody>
      </p:sp>
      <p:cxnSp>
        <p:nvCxnSpPr>
          <p:cNvPr id="10" name="Straight Arrow Connector 9"/>
          <p:cNvCxnSpPr/>
          <p:nvPr/>
        </p:nvCxnSpPr>
        <p:spPr>
          <a:xfrm flipH="1" flipV="1">
            <a:off x="3657600" y="5410200"/>
            <a:ext cx="381000" cy="99499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26683" y="3429761"/>
            <a:ext cx="1019959" cy="369332"/>
          </a:xfrm>
          <a:prstGeom prst="rect">
            <a:avLst/>
          </a:prstGeom>
          <a:noFill/>
        </p:spPr>
        <p:txBody>
          <a:bodyPr wrap="none" rtlCol="0">
            <a:spAutoFit/>
          </a:bodyPr>
          <a:lstStyle/>
          <a:p>
            <a:r>
              <a:rPr lang="en-US" dirty="0"/>
              <a:t>Batteries</a:t>
            </a:r>
          </a:p>
        </p:txBody>
      </p:sp>
      <p:sp>
        <p:nvSpPr>
          <p:cNvPr id="14" name="TextBox 13"/>
          <p:cNvSpPr txBox="1"/>
          <p:nvPr/>
        </p:nvSpPr>
        <p:spPr>
          <a:xfrm>
            <a:off x="4746812" y="1352402"/>
            <a:ext cx="818044" cy="369332"/>
          </a:xfrm>
          <a:prstGeom prst="rect">
            <a:avLst/>
          </a:prstGeom>
          <a:noFill/>
        </p:spPr>
        <p:txBody>
          <a:bodyPr wrap="none" rtlCol="0">
            <a:spAutoFit/>
          </a:bodyPr>
          <a:lstStyle/>
          <a:p>
            <a:r>
              <a:rPr lang="en-US" dirty="0"/>
              <a:t>Screen</a:t>
            </a:r>
          </a:p>
        </p:txBody>
      </p:sp>
      <p:sp>
        <p:nvSpPr>
          <p:cNvPr id="15" name="TextBox 14"/>
          <p:cNvSpPr txBox="1"/>
          <p:nvPr/>
        </p:nvSpPr>
        <p:spPr>
          <a:xfrm>
            <a:off x="1728027" y="2692806"/>
            <a:ext cx="1640257" cy="369332"/>
          </a:xfrm>
          <a:prstGeom prst="rect">
            <a:avLst/>
          </a:prstGeom>
          <a:noFill/>
        </p:spPr>
        <p:txBody>
          <a:bodyPr wrap="none" rtlCol="0">
            <a:spAutoFit/>
          </a:bodyPr>
          <a:lstStyle/>
          <a:p>
            <a:r>
              <a:rPr lang="en-US" dirty="0"/>
              <a:t>“Motherboard”</a:t>
            </a:r>
          </a:p>
        </p:txBody>
      </p:sp>
      <p:cxnSp>
        <p:nvCxnSpPr>
          <p:cNvPr id="16" name="Straight Arrow Connector 15"/>
          <p:cNvCxnSpPr>
            <a:stCxn id="15" idx="2"/>
          </p:cNvCxnSpPr>
          <p:nvPr/>
        </p:nvCxnSpPr>
        <p:spPr>
          <a:xfrm>
            <a:off x="2548156" y="3062138"/>
            <a:ext cx="1176555" cy="8283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70864" y="5791904"/>
            <a:ext cx="1115755" cy="646331"/>
          </a:xfrm>
          <a:prstGeom prst="rect">
            <a:avLst/>
          </a:prstGeom>
          <a:noFill/>
        </p:spPr>
        <p:txBody>
          <a:bodyPr wrap="none" rtlCol="0">
            <a:spAutoFit/>
          </a:bodyPr>
          <a:lstStyle/>
          <a:p>
            <a:r>
              <a:rPr lang="en-US" dirty="0" err="1"/>
              <a:t>Wifi</a:t>
            </a:r>
            <a:r>
              <a:rPr lang="en-US" dirty="0"/>
              <a:t>/FM/</a:t>
            </a:r>
          </a:p>
          <a:p>
            <a:r>
              <a:rPr lang="en-US" dirty="0"/>
              <a:t>Bluetooth</a:t>
            </a:r>
          </a:p>
        </p:txBody>
      </p:sp>
      <p:cxnSp>
        <p:nvCxnSpPr>
          <p:cNvPr id="20" name="Straight Arrow Connector 19"/>
          <p:cNvCxnSpPr>
            <a:stCxn id="19" idx="0"/>
          </p:cNvCxnSpPr>
          <p:nvPr/>
        </p:nvCxnSpPr>
        <p:spPr>
          <a:xfrm flipH="1" flipV="1">
            <a:off x="4576131" y="5334000"/>
            <a:ext cx="52611" cy="45790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38200" y="1021549"/>
            <a:ext cx="2087495" cy="646331"/>
          </a:xfrm>
          <a:prstGeom prst="rect">
            <a:avLst/>
          </a:prstGeom>
          <a:noFill/>
        </p:spPr>
        <p:txBody>
          <a:bodyPr wrap="none" rtlCol="0">
            <a:spAutoFit/>
          </a:bodyPr>
          <a:lstStyle/>
          <a:p>
            <a:r>
              <a:rPr lang="en-US" dirty="0"/>
              <a:t>Camera, headphone</a:t>
            </a:r>
          </a:p>
          <a:p>
            <a:r>
              <a:rPr lang="en-US" dirty="0"/>
              <a:t>Jack, microphone</a:t>
            </a:r>
          </a:p>
        </p:txBody>
      </p:sp>
      <p:cxnSp>
        <p:nvCxnSpPr>
          <p:cNvPr id="23" name="Straight Arrow Connector 22"/>
          <p:cNvCxnSpPr>
            <a:stCxn id="22" idx="2"/>
          </p:cNvCxnSpPr>
          <p:nvPr/>
        </p:nvCxnSpPr>
        <p:spPr>
          <a:xfrm>
            <a:off x="1881948" y="1667880"/>
            <a:ext cx="2001664" cy="13128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24695" y="1542071"/>
            <a:ext cx="1563826" cy="646331"/>
          </a:xfrm>
          <a:prstGeom prst="rect">
            <a:avLst/>
          </a:prstGeom>
          <a:noFill/>
        </p:spPr>
        <p:txBody>
          <a:bodyPr wrap="none" rtlCol="0">
            <a:spAutoFit/>
          </a:bodyPr>
          <a:lstStyle/>
          <a:p>
            <a:r>
              <a:rPr lang="en-US" dirty="0"/>
              <a:t>Display lock/</a:t>
            </a:r>
          </a:p>
          <a:p>
            <a:r>
              <a:rPr lang="en-US" dirty="0"/>
              <a:t>Accelerometer</a:t>
            </a:r>
          </a:p>
        </p:txBody>
      </p:sp>
      <p:cxnSp>
        <p:nvCxnSpPr>
          <p:cNvPr id="27" name="Straight Arrow Connector 26"/>
          <p:cNvCxnSpPr/>
          <p:nvPr/>
        </p:nvCxnSpPr>
        <p:spPr>
          <a:xfrm flipH="1">
            <a:off x="5410644" y="2219681"/>
            <a:ext cx="880401" cy="44731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061891" y="4473802"/>
            <a:ext cx="930639" cy="369332"/>
          </a:xfrm>
          <a:prstGeom prst="rect">
            <a:avLst/>
          </a:prstGeom>
          <a:noFill/>
        </p:spPr>
        <p:txBody>
          <a:bodyPr wrap="none" rtlCol="0">
            <a:spAutoFit/>
          </a:bodyPr>
          <a:lstStyle/>
          <a:p>
            <a:r>
              <a:rPr lang="en-US" dirty="0"/>
              <a:t>Speaker</a:t>
            </a:r>
          </a:p>
        </p:txBody>
      </p:sp>
      <p:cxnSp>
        <p:nvCxnSpPr>
          <p:cNvPr id="30" name="Straight Arrow Connector 29"/>
          <p:cNvCxnSpPr>
            <a:stCxn id="29" idx="1"/>
          </p:cNvCxnSpPr>
          <p:nvPr/>
        </p:nvCxnSpPr>
        <p:spPr>
          <a:xfrm flipH="1" flipV="1">
            <a:off x="6562533" y="4473802"/>
            <a:ext cx="499358" cy="1846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065349" y="5235002"/>
            <a:ext cx="708848" cy="369332"/>
          </a:xfrm>
          <a:prstGeom prst="rect">
            <a:avLst/>
          </a:prstGeom>
          <a:noFill/>
        </p:spPr>
        <p:txBody>
          <a:bodyPr wrap="none" rtlCol="0">
            <a:spAutoFit/>
          </a:bodyPr>
          <a:lstStyle/>
          <a:p>
            <a:r>
              <a:rPr lang="en-US" dirty="0"/>
              <a:t>Cable</a:t>
            </a:r>
          </a:p>
        </p:txBody>
      </p:sp>
      <p:cxnSp>
        <p:nvCxnSpPr>
          <p:cNvPr id="34" name="Straight Arrow Connector 33"/>
          <p:cNvCxnSpPr>
            <a:stCxn id="33" idx="1"/>
          </p:cNvCxnSpPr>
          <p:nvPr/>
        </p:nvCxnSpPr>
        <p:spPr>
          <a:xfrm flipH="1" flipV="1">
            <a:off x="5565991" y="5235002"/>
            <a:ext cx="499358" cy="1846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837796" y="4949438"/>
            <a:ext cx="2376741" cy="369332"/>
          </a:xfrm>
          <a:prstGeom prst="rect">
            <a:avLst/>
          </a:prstGeom>
          <a:noFill/>
        </p:spPr>
        <p:txBody>
          <a:bodyPr wrap="none" rtlCol="0">
            <a:spAutoFit/>
          </a:bodyPr>
          <a:lstStyle/>
          <a:p>
            <a:r>
              <a:rPr lang="en-US" dirty="0"/>
              <a:t>Touch screen controller</a:t>
            </a:r>
          </a:p>
        </p:txBody>
      </p:sp>
      <p:cxnSp>
        <p:nvCxnSpPr>
          <p:cNvPr id="36" name="Straight Arrow Connector 35"/>
          <p:cNvCxnSpPr>
            <a:stCxn id="35" idx="1"/>
          </p:cNvCxnSpPr>
          <p:nvPr/>
        </p:nvCxnSpPr>
        <p:spPr>
          <a:xfrm flipH="1" flipV="1">
            <a:off x="5867400" y="4895036"/>
            <a:ext cx="970396" cy="23906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556595" y="6325156"/>
            <a:ext cx="418704" cy="369332"/>
          </a:xfrm>
          <a:prstGeom prst="rect">
            <a:avLst/>
          </a:prstGeom>
          <a:noFill/>
        </p:spPr>
        <p:txBody>
          <a:bodyPr wrap="none" rtlCol="0">
            <a:spAutoFit/>
          </a:bodyPr>
          <a:lstStyle/>
          <a:p>
            <a:r>
              <a:rPr lang="en-US" dirty="0"/>
              <a:t>20</a:t>
            </a:r>
          </a:p>
        </p:txBody>
      </p:sp>
    </p:spTree>
    <p:extLst>
      <p:ext uri="{BB962C8B-B14F-4D97-AF65-F5344CB8AC3E}">
        <p14:creationId xmlns:p14="http://schemas.microsoft.com/office/powerpoint/2010/main" val="914690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AU" altLang="en-US"/>
              <a:t>Chapter 1 — Computer Abstractions and Technology — </a:t>
            </a:r>
            <a:fld id="{34C6A693-2081-4775-B4BE-73DDC7537F03}" type="slidenum">
              <a:rPr lang="en-AU" altLang="en-US"/>
              <a:pPr/>
              <a:t>25</a:t>
            </a:fld>
            <a:endParaRPr lang="en-AU" altLang="en-US"/>
          </a:p>
        </p:txBody>
      </p:sp>
      <p:sp>
        <p:nvSpPr>
          <p:cNvPr id="253954" name="Rectangle 2"/>
          <p:cNvSpPr>
            <a:spLocks noGrp="1" noChangeArrowheads="1"/>
          </p:cNvSpPr>
          <p:nvPr>
            <p:ph type="title"/>
          </p:nvPr>
        </p:nvSpPr>
        <p:spPr/>
        <p:txBody>
          <a:bodyPr/>
          <a:lstStyle/>
          <a:p>
            <a:r>
              <a:rPr lang="en-US" altLang="en-US"/>
              <a:t>Inside the Processor (CPU)</a:t>
            </a:r>
          </a:p>
        </p:txBody>
      </p:sp>
      <p:sp>
        <p:nvSpPr>
          <p:cNvPr id="253955" name="Rectangle 3"/>
          <p:cNvSpPr>
            <a:spLocks noGrp="1" noChangeArrowheads="1"/>
          </p:cNvSpPr>
          <p:nvPr>
            <p:ph type="body" idx="1"/>
          </p:nvPr>
        </p:nvSpPr>
        <p:spPr/>
        <p:txBody>
          <a:bodyPr/>
          <a:lstStyle/>
          <a:p>
            <a:r>
              <a:rPr lang="en-US" altLang="en-US" dirty="0"/>
              <a:t>Datapath: performs operations on data (arithmetic)</a:t>
            </a:r>
          </a:p>
          <a:p>
            <a:r>
              <a:rPr lang="en-US" altLang="en-US" dirty="0"/>
              <a:t>Control: sequences datapath, memory, ...</a:t>
            </a:r>
          </a:p>
          <a:p>
            <a:r>
              <a:rPr lang="en-US" altLang="en-US" dirty="0"/>
              <a:t>Cache memory</a:t>
            </a:r>
          </a:p>
          <a:p>
            <a:pPr lvl="1"/>
            <a:r>
              <a:rPr lang="en-US" altLang="en-US" dirty="0"/>
              <a:t>Small fast SRAM memory for immediate access to data</a:t>
            </a:r>
          </a:p>
        </p:txBody>
      </p:sp>
      <p:sp>
        <p:nvSpPr>
          <p:cNvPr id="5" name="TextBox 4"/>
          <p:cNvSpPr txBox="1"/>
          <p:nvPr/>
        </p:nvSpPr>
        <p:spPr>
          <a:xfrm>
            <a:off x="8556595" y="6325156"/>
            <a:ext cx="418704" cy="369332"/>
          </a:xfrm>
          <a:prstGeom prst="rect">
            <a:avLst/>
          </a:prstGeom>
          <a:noFill/>
        </p:spPr>
        <p:txBody>
          <a:bodyPr wrap="none" rtlCol="0">
            <a:spAutoFit/>
          </a:bodyPr>
          <a:lstStyle/>
          <a:p>
            <a:r>
              <a:rPr lang="en-US" dirty="0"/>
              <a:t>21</a:t>
            </a:r>
          </a:p>
        </p:txBody>
      </p:sp>
    </p:spTree>
    <p:extLst>
      <p:ext uri="{BB962C8B-B14F-4D97-AF65-F5344CB8AC3E}">
        <p14:creationId xmlns:p14="http://schemas.microsoft.com/office/powerpoint/2010/main" val="3315442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Processor</a:t>
            </a:r>
          </a:p>
        </p:txBody>
      </p:sp>
      <p:pic>
        <p:nvPicPr>
          <p:cNvPr id="5" name="Picture 4"/>
          <p:cNvPicPr>
            <a:picLocks noChangeAspect="1"/>
          </p:cNvPicPr>
          <p:nvPr/>
        </p:nvPicPr>
        <p:blipFill>
          <a:blip r:embed="rId2"/>
          <a:stretch>
            <a:fillRect/>
          </a:stretch>
        </p:blipFill>
        <p:spPr>
          <a:xfrm>
            <a:off x="990599" y="1219200"/>
            <a:ext cx="4588645" cy="5334000"/>
          </a:xfrm>
          <a:prstGeom prst="rect">
            <a:avLst/>
          </a:prstGeom>
        </p:spPr>
      </p:pic>
      <p:sp>
        <p:nvSpPr>
          <p:cNvPr id="6" name="TextBox 5"/>
          <p:cNvSpPr txBox="1"/>
          <p:nvPr/>
        </p:nvSpPr>
        <p:spPr>
          <a:xfrm>
            <a:off x="5867400" y="1417638"/>
            <a:ext cx="28956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2-core ARM 5</a:t>
            </a:r>
          </a:p>
          <a:p>
            <a:pPr marL="285750" indent="-285750">
              <a:buFont typeface="Arial" panose="020B0604020202020204" pitchFamily="34" charset="0"/>
              <a:buChar char="•"/>
            </a:pPr>
            <a:r>
              <a:rPr lang="en-US" dirty="0"/>
              <a:t>10 x 12 mm</a:t>
            </a:r>
          </a:p>
          <a:p>
            <a:pPr marL="285750" indent="-285750">
              <a:buFont typeface="Arial" panose="020B0604020202020204" pitchFamily="34" charset="0"/>
              <a:buChar char="•"/>
            </a:pPr>
            <a:r>
              <a:rPr lang="en-US" dirty="0"/>
              <a:t>Includes </a:t>
            </a:r>
          </a:p>
          <a:p>
            <a:pPr marL="742950" lvl="1" indent="-285750">
              <a:buFont typeface="Arial" panose="020B0604020202020204" pitchFamily="34" charset="0"/>
              <a:buChar char="•"/>
            </a:pPr>
            <a:r>
              <a:rPr lang="en-US" dirty="0"/>
              <a:t>graphics processor</a:t>
            </a:r>
          </a:p>
          <a:p>
            <a:pPr marL="742950" lvl="1" indent="-285750">
              <a:buFont typeface="Arial" panose="020B0604020202020204" pitchFamily="34" charset="0"/>
              <a:buChar char="•"/>
            </a:pPr>
            <a:r>
              <a:rPr lang="en-US" dirty="0"/>
              <a:t>Cache memory</a:t>
            </a:r>
          </a:p>
          <a:p>
            <a:pPr marL="742950" lvl="1" indent="-285750">
              <a:buFont typeface="Arial" panose="020B0604020202020204" pitchFamily="34" charset="0"/>
              <a:buChar char="•"/>
            </a:pPr>
            <a:r>
              <a:rPr lang="en-US" dirty="0"/>
              <a:t>Wireless interface</a:t>
            </a:r>
          </a:p>
          <a:p>
            <a:pPr marL="742950" lvl="1" indent="-285750">
              <a:buFont typeface="Arial" panose="020B0604020202020204" pitchFamily="34" charset="0"/>
              <a:buChar char="•"/>
            </a:pPr>
            <a:r>
              <a:rPr lang="en-US" dirty="0"/>
              <a:t>Audio interface</a:t>
            </a:r>
          </a:p>
          <a:p>
            <a:pPr marL="742950" lvl="1" indent="-285750">
              <a:buFont typeface="Arial" panose="020B0604020202020204" pitchFamily="34" charset="0"/>
              <a:buChar char="•"/>
            </a:pPr>
            <a:r>
              <a:rPr lang="en-US" dirty="0"/>
              <a:t>Memory interface</a:t>
            </a:r>
          </a:p>
          <a:p>
            <a:pPr marL="742950" lvl="1" indent="-285750">
              <a:buFont typeface="Arial" panose="020B0604020202020204" pitchFamily="34" charset="0"/>
              <a:buChar char="•"/>
            </a:pPr>
            <a:r>
              <a:rPr lang="en-US" dirty="0"/>
              <a:t>I/O interface</a:t>
            </a:r>
          </a:p>
          <a:p>
            <a:pPr marL="285750" indent="-285750">
              <a:buFont typeface="Arial" panose="020B0604020202020204" pitchFamily="34" charset="0"/>
              <a:buChar char="•"/>
            </a:pPr>
            <a:endParaRPr lang="en-US" dirty="0"/>
          </a:p>
        </p:txBody>
      </p:sp>
      <p:sp>
        <p:nvSpPr>
          <p:cNvPr id="7" name="TextBox 6"/>
          <p:cNvSpPr txBox="1"/>
          <p:nvPr/>
        </p:nvSpPr>
        <p:spPr>
          <a:xfrm>
            <a:off x="8556595" y="6325156"/>
            <a:ext cx="418704" cy="369332"/>
          </a:xfrm>
          <a:prstGeom prst="rect">
            <a:avLst/>
          </a:prstGeom>
          <a:noFill/>
        </p:spPr>
        <p:txBody>
          <a:bodyPr wrap="none" rtlCol="0">
            <a:spAutoFit/>
          </a:bodyPr>
          <a:lstStyle/>
          <a:p>
            <a:r>
              <a:rPr lang="en-US" dirty="0"/>
              <a:t>21</a:t>
            </a:r>
          </a:p>
        </p:txBody>
      </p:sp>
    </p:spTree>
    <p:extLst>
      <p:ext uri="{BB962C8B-B14F-4D97-AF65-F5344CB8AC3E}">
        <p14:creationId xmlns:p14="http://schemas.microsoft.com/office/powerpoint/2010/main" val="342556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AU" altLang="en-US"/>
              <a:t>Chapter 1 — Computer Abstractions and Technology — </a:t>
            </a:r>
            <a:fld id="{09E93902-6C3C-474B-A8D3-693E23310FE8}" type="slidenum">
              <a:rPr lang="en-AU" altLang="en-US"/>
              <a:pPr/>
              <a:t>27</a:t>
            </a:fld>
            <a:endParaRPr lang="en-AU" altLang="en-US"/>
          </a:p>
        </p:txBody>
      </p:sp>
      <p:sp>
        <p:nvSpPr>
          <p:cNvPr id="205826" name="Rectangle 2"/>
          <p:cNvSpPr>
            <a:spLocks noGrp="1" noChangeArrowheads="1"/>
          </p:cNvSpPr>
          <p:nvPr>
            <p:ph type="title"/>
          </p:nvPr>
        </p:nvSpPr>
        <p:spPr/>
        <p:txBody>
          <a:bodyPr/>
          <a:lstStyle/>
          <a:p>
            <a:r>
              <a:rPr lang="en-US" altLang="en-US"/>
              <a:t>Inside the Processor</a:t>
            </a:r>
            <a:endParaRPr lang="en-AU" altLang="en-US"/>
          </a:p>
        </p:txBody>
      </p:sp>
      <p:sp>
        <p:nvSpPr>
          <p:cNvPr id="205843" name="Rectangle 19"/>
          <p:cNvSpPr>
            <a:spLocks noGrp="1" noChangeArrowheads="1"/>
          </p:cNvSpPr>
          <p:nvPr>
            <p:ph type="body" idx="1"/>
          </p:nvPr>
        </p:nvSpPr>
        <p:spPr>
          <a:xfrm>
            <a:off x="684213" y="1125538"/>
            <a:ext cx="8270875" cy="719137"/>
          </a:xfrm>
        </p:spPr>
        <p:txBody>
          <a:bodyPr/>
          <a:lstStyle/>
          <a:p>
            <a:r>
              <a:rPr lang="en-US" altLang="en-US"/>
              <a:t>AMD Barcelona: 4 processor cores</a:t>
            </a:r>
          </a:p>
        </p:txBody>
      </p:sp>
      <p:pic>
        <p:nvPicPr>
          <p:cNvPr id="205844" name="Picture 20" descr="f01-09-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060575"/>
            <a:ext cx="7704137" cy="348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840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a:t>Memory Hierarchy</a:t>
            </a:r>
          </a:p>
        </p:txBody>
      </p:sp>
      <p:sp>
        <p:nvSpPr>
          <p:cNvPr id="31747" name="Content Placeholder 2"/>
          <p:cNvSpPr>
            <a:spLocks noGrp="1"/>
          </p:cNvSpPr>
          <p:nvPr>
            <p:ph idx="1"/>
          </p:nvPr>
        </p:nvSpPr>
        <p:spPr/>
        <p:txBody>
          <a:bodyPr>
            <a:normAutofit lnSpcReduction="10000"/>
          </a:bodyPr>
          <a:lstStyle/>
          <a:p>
            <a:r>
              <a:rPr lang="en-US" altLang="en-US"/>
              <a:t>L1 cache</a:t>
            </a:r>
          </a:p>
          <a:p>
            <a:r>
              <a:rPr lang="en-US" altLang="en-US"/>
              <a:t>L2 cache</a:t>
            </a:r>
          </a:p>
          <a:p>
            <a:r>
              <a:rPr lang="en-US" altLang="en-US"/>
              <a:t>L3 Cache</a:t>
            </a:r>
          </a:p>
          <a:p>
            <a:r>
              <a:rPr lang="en-US" altLang="en-US"/>
              <a:t>Main Memory</a:t>
            </a:r>
          </a:p>
          <a:p>
            <a:r>
              <a:rPr lang="en-US" altLang="en-US"/>
              <a:t>Local Disk (magnetic or solid-state)</a:t>
            </a:r>
          </a:p>
          <a:p>
            <a:r>
              <a:rPr lang="en-US" altLang="en-US"/>
              <a:t>Other storage</a:t>
            </a:r>
          </a:p>
          <a:p>
            <a:pPr lvl="1"/>
            <a:r>
              <a:rPr lang="en-US" altLang="en-US"/>
              <a:t>Optical disks</a:t>
            </a:r>
          </a:p>
          <a:p>
            <a:pPr lvl="1"/>
            <a:r>
              <a:rPr lang="en-US" altLang="en-US"/>
              <a:t>Network or remote storage</a:t>
            </a:r>
          </a:p>
        </p:txBody>
      </p:sp>
      <p:sp>
        <p:nvSpPr>
          <p:cNvPr id="4" name="Right Brace 3"/>
          <p:cNvSpPr/>
          <p:nvPr/>
        </p:nvSpPr>
        <p:spPr>
          <a:xfrm>
            <a:off x="2590800" y="1752600"/>
            <a:ext cx="304800" cy="1524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1749" name="TextBox 4"/>
          <p:cNvSpPr txBox="1">
            <a:spLocks noChangeArrowheads="1"/>
          </p:cNvSpPr>
          <p:nvPr/>
        </p:nvSpPr>
        <p:spPr bwMode="auto">
          <a:xfrm>
            <a:off x="3086100" y="23368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SRAM</a:t>
            </a:r>
          </a:p>
        </p:txBody>
      </p:sp>
      <p:sp>
        <p:nvSpPr>
          <p:cNvPr id="31750" name="TextBox 5"/>
          <p:cNvSpPr txBox="1">
            <a:spLocks noChangeArrowheads="1"/>
          </p:cNvSpPr>
          <p:nvPr/>
        </p:nvSpPr>
        <p:spPr bwMode="auto">
          <a:xfrm>
            <a:off x="3505200" y="35052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DRAM</a:t>
            </a:r>
          </a:p>
        </p:txBody>
      </p:sp>
      <p:sp>
        <p:nvSpPr>
          <p:cNvPr id="7" name="Right Brace 6"/>
          <p:cNvSpPr/>
          <p:nvPr/>
        </p:nvSpPr>
        <p:spPr>
          <a:xfrm>
            <a:off x="4572000" y="1752600"/>
            <a:ext cx="609600" cy="20574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1752" name="TextBox 7"/>
          <p:cNvSpPr txBox="1">
            <a:spLocks noChangeArrowheads="1"/>
          </p:cNvSpPr>
          <p:nvPr/>
        </p:nvSpPr>
        <p:spPr bwMode="auto">
          <a:xfrm>
            <a:off x="5257800" y="2601913"/>
            <a:ext cx="1731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Volatile memory</a:t>
            </a:r>
          </a:p>
        </p:txBody>
      </p:sp>
      <p:sp>
        <p:nvSpPr>
          <p:cNvPr id="9" name="Right Brace 8"/>
          <p:cNvSpPr/>
          <p:nvPr/>
        </p:nvSpPr>
        <p:spPr>
          <a:xfrm>
            <a:off x="6705600" y="3962400"/>
            <a:ext cx="381000" cy="2286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1754" name="TextBox 9"/>
          <p:cNvSpPr txBox="1">
            <a:spLocks noChangeArrowheads="1"/>
          </p:cNvSpPr>
          <p:nvPr/>
        </p:nvSpPr>
        <p:spPr bwMode="auto">
          <a:xfrm>
            <a:off x="7142163" y="4800600"/>
            <a:ext cx="16208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Non-volatile memory</a:t>
            </a:r>
          </a:p>
        </p:txBody>
      </p:sp>
      <p:sp>
        <p:nvSpPr>
          <p:cNvPr id="11" name="TextBox 10"/>
          <p:cNvSpPr txBox="1"/>
          <p:nvPr/>
        </p:nvSpPr>
        <p:spPr>
          <a:xfrm>
            <a:off x="8556595" y="6325156"/>
            <a:ext cx="418704" cy="369332"/>
          </a:xfrm>
          <a:prstGeom prst="rect">
            <a:avLst/>
          </a:prstGeom>
          <a:noFill/>
        </p:spPr>
        <p:txBody>
          <a:bodyPr wrap="none" rtlCol="0">
            <a:spAutoFit/>
          </a:bodyPr>
          <a:lstStyle/>
          <a:p>
            <a:r>
              <a:rPr lang="en-US" dirty="0"/>
              <a:t>23</a:t>
            </a:r>
          </a:p>
        </p:txBody>
      </p:sp>
    </p:spTree>
    <p:extLst>
      <p:ext uri="{BB962C8B-B14F-4D97-AF65-F5344CB8AC3E}">
        <p14:creationId xmlns:p14="http://schemas.microsoft.com/office/powerpoint/2010/main" val="4254830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lgn="ctr" eaLnBrk="1" hangingPunct="1"/>
            <a:r>
              <a:rPr lang="en-US" altLang="en-US"/>
              <a:t>More on Cache</a:t>
            </a:r>
          </a:p>
        </p:txBody>
      </p:sp>
      <p:sp>
        <p:nvSpPr>
          <p:cNvPr id="15363" name="Content Placeholder 2"/>
          <p:cNvSpPr>
            <a:spLocks noGrp="1"/>
          </p:cNvSpPr>
          <p:nvPr>
            <p:ph idx="1"/>
          </p:nvPr>
        </p:nvSpPr>
        <p:spPr>
          <a:xfrm>
            <a:off x="684213" y="981075"/>
            <a:ext cx="8270875" cy="5111750"/>
          </a:xfrm>
        </p:spPr>
        <p:txBody>
          <a:bodyPr>
            <a:normAutofit lnSpcReduction="10000"/>
          </a:bodyPr>
          <a:lstStyle/>
          <a:p>
            <a:pPr eaLnBrk="1" hangingPunct="1"/>
            <a:r>
              <a:rPr lang="en-US" altLang="en-US" dirty="0"/>
              <a:t>Multiple levels</a:t>
            </a:r>
          </a:p>
          <a:p>
            <a:pPr lvl="1" eaLnBrk="1" hangingPunct="1"/>
            <a:r>
              <a:rPr lang="en-US" altLang="en-US" dirty="0"/>
              <a:t>Typically L1, L2 on chip, per core</a:t>
            </a:r>
          </a:p>
          <a:p>
            <a:pPr lvl="1" eaLnBrk="1" hangingPunct="1"/>
            <a:r>
              <a:rPr lang="en-US" altLang="en-US" dirty="0"/>
              <a:t>L3 on or off chip, shared</a:t>
            </a:r>
          </a:p>
          <a:p>
            <a:pPr lvl="1" eaLnBrk="1" hangingPunct="1"/>
            <a:r>
              <a:rPr lang="en-US" altLang="en-US" dirty="0"/>
              <a:t>Main memory and Disk system are extensions</a:t>
            </a:r>
          </a:p>
          <a:p>
            <a:pPr lvl="1" eaLnBrk="1" hangingPunct="1"/>
            <a:r>
              <a:rPr lang="en-US" altLang="en-US" dirty="0"/>
              <a:t>On-chip memory typically Static Random Access Memory (SRAM)</a:t>
            </a:r>
          </a:p>
          <a:p>
            <a:pPr lvl="2" eaLnBrk="1" hangingPunct="1"/>
            <a:r>
              <a:rPr lang="en-US" altLang="en-US" dirty="0"/>
              <a:t>Uses more power, produces more heat, is faster</a:t>
            </a:r>
          </a:p>
          <a:p>
            <a:pPr lvl="1" eaLnBrk="1" hangingPunct="1"/>
            <a:r>
              <a:rPr lang="en-US" altLang="en-US" dirty="0"/>
              <a:t>Main memory Dynamic RAM</a:t>
            </a:r>
          </a:p>
          <a:p>
            <a:pPr lvl="2" eaLnBrk="1" hangingPunct="1"/>
            <a:r>
              <a:rPr lang="en-US" altLang="en-US" dirty="0"/>
              <a:t>Requires refresh cycles</a:t>
            </a:r>
          </a:p>
          <a:p>
            <a:pPr lvl="2" eaLnBrk="1" hangingPunct="1"/>
            <a:r>
              <a:rPr lang="en-US" altLang="en-US" dirty="0"/>
              <a:t>Slower</a:t>
            </a:r>
          </a:p>
          <a:p>
            <a:pPr lvl="2" eaLnBrk="1" hangingPunct="1"/>
            <a:r>
              <a:rPr lang="en-US" altLang="en-US" dirty="0"/>
              <a:t>Way cheaper</a:t>
            </a:r>
          </a:p>
        </p:txBody>
      </p:sp>
      <p:sp>
        <p:nvSpPr>
          <p:cNvPr id="15364"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AU" altLang="en-US"/>
              <a:t>Chapter 1 — Computer Abstractions and Technology — </a:t>
            </a:r>
            <a:fld id="{BCCE0101-F287-431F-BB1C-B9C5488DB98D}" type="slidenum">
              <a:rPr lang="en-AU" altLang="en-US" smtClean="0"/>
              <a:pPr/>
              <a:t>29</a:t>
            </a:fld>
            <a:endParaRPr lang="en-AU" altLang="en-US"/>
          </a:p>
        </p:txBody>
      </p:sp>
    </p:spTree>
    <p:extLst>
      <p:ext uri="{BB962C8B-B14F-4D97-AF65-F5344CB8AC3E}">
        <p14:creationId xmlns:p14="http://schemas.microsoft.com/office/powerpoint/2010/main" val="424865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a:t>Classes of Computers</a:t>
            </a:r>
          </a:p>
        </p:txBody>
      </p:sp>
      <p:sp>
        <p:nvSpPr>
          <p:cNvPr id="232451" name="Rectangle 3"/>
          <p:cNvSpPr>
            <a:spLocks noGrp="1" noChangeArrowheads="1"/>
          </p:cNvSpPr>
          <p:nvPr>
            <p:ph type="body" idx="1"/>
          </p:nvPr>
        </p:nvSpPr>
        <p:spPr/>
        <p:txBody>
          <a:bodyPr rtlCol="0">
            <a:normAutofit fontScale="85000" lnSpcReduction="20000"/>
          </a:bodyPr>
          <a:lstStyle/>
          <a:p>
            <a:pPr eaLnBrk="1" fontAlgn="auto" hangingPunct="1">
              <a:lnSpc>
                <a:spcPct val="90000"/>
              </a:lnSpc>
              <a:spcAft>
                <a:spcPts val="0"/>
              </a:spcAft>
              <a:buFont typeface="Arial" pitchFamily="34" charset="0"/>
              <a:buChar char="•"/>
              <a:defRPr/>
            </a:pPr>
            <a:r>
              <a:rPr lang="en-US" dirty="0"/>
              <a:t>Desktop computers</a:t>
            </a:r>
          </a:p>
          <a:p>
            <a:pPr lvl="1" eaLnBrk="1" fontAlgn="auto" hangingPunct="1">
              <a:lnSpc>
                <a:spcPct val="90000"/>
              </a:lnSpc>
              <a:spcAft>
                <a:spcPts val="0"/>
              </a:spcAft>
              <a:buFont typeface="Arial" pitchFamily="34" charset="0"/>
              <a:buChar char="–"/>
              <a:defRPr/>
            </a:pPr>
            <a:r>
              <a:rPr lang="en-US" dirty="0"/>
              <a:t>General purpose, variety of software</a:t>
            </a:r>
          </a:p>
          <a:p>
            <a:pPr lvl="1" eaLnBrk="1" fontAlgn="auto" hangingPunct="1">
              <a:lnSpc>
                <a:spcPct val="90000"/>
              </a:lnSpc>
              <a:spcAft>
                <a:spcPts val="0"/>
              </a:spcAft>
              <a:buFont typeface="Arial" pitchFamily="34" charset="0"/>
              <a:buChar char="–"/>
              <a:defRPr/>
            </a:pPr>
            <a:r>
              <a:rPr lang="en-US" dirty="0"/>
              <a:t>Subject to cost/performance tradeoff</a:t>
            </a:r>
          </a:p>
          <a:p>
            <a:pPr eaLnBrk="1" fontAlgn="auto" hangingPunct="1">
              <a:lnSpc>
                <a:spcPct val="90000"/>
              </a:lnSpc>
              <a:spcAft>
                <a:spcPts val="0"/>
              </a:spcAft>
              <a:buFont typeface="Arial" pitchFamily="34" charset="0"/>
              <a:buChar char="•"/>
              <a:defRPr/>
            </a:pPr>
            <a:r>
              <a:rPr lang="en-US" dirty="0"/>
              <a:t>Server computers</a:t>
            </a:r>
          </a:p>
          <a:p>
            <a:pPr lvl="1" eaLnBrk="1" fontAlgn="auto" hangingPunct="1">
              <a:lnSpc>
                <a:spcPct val="90000"/>
              </a:lnSpc>
              <a:spcAft>
                <a:spcPts val="0"/>
              </a:spcAft>
              <a:buFont typeface="Arial" pitchFamily="34" charset="0"/>
              <a:buChar char="–"/>
              <a:defRPr/>
            </a:pPr>
            <a:r>
              <a:rPr lang="en-US" dirty="0"/>
              <a:t>Network based</a:t>
            </a:r>
          </a:p>
          <a:p>
            <a:pPr lvl="1" eaLnBrk="1" fontAlgn="auto" hangingPunct="1">
              <a:lnSpc>
                <a:spcPct val="90000"/>
              </a:lnSpc>
              <a:spcAft>
                <a:spcPts val="0"/>
              </a:spcAft>
              <a:buFont typeface="Arial" pitchFamily="34" charset="0"/>
              <a:buChar char="–"/>
              <a:defRPr/>
            </a:pPr>
            <a:r>
              <a:rPr lang="en-US" dirty="0"/>
              <a:t>High capacity, performance, reliability</a:t>
            </a:r>
          </a:p>
          <a:p>
            <a:pPr lvl="1" eaLnBrk="1" fontAlgn="auto" hangingPunct="1">
              <a:lnSpc>
                <a:spcPct val="90000"/>
              </a:lnSpc>
              <a:spcAft>
                <a:spcPts val="0"/>
              </a:spcAft>
              <a:buFont typeface="Arial" pitchFamily="34" charset="0"/>
              <a:buChar char="–"/>
              <a:defRPr/>
            </a:pPr>
            <a:r>
              <a:rPr lang="en-US" dirty="0"/>
              <a:t>Range from small servers to building sized</a:t>
            </a:r>
          </a:p>
          <a:p>
            <a:pPr eaLnBrk="1" fontAlgn="auto" hangingPunct="1">
              <a:lnSpc>
                <a:spcPct val="90000"/>
              </a:lnSpc>
              <a:spcAft>
                <a:spcPts val="0"/>
              </a:spcAft>
              <a:buFont typeface="Arial" pitchFamily="34" charset="0"/>
              <a:buChar char="•"/>
              <a:defRPr/>
            </a:pPr>
            <a:r>
              <a:rPr lang="en-US" dirty="0"/>
              <a:t>Embedded computers</a:t>
            </a:r>
          </a:p>
          <a:p>
            <a:pPr lvl="1" eaLnBrk="1" fontAlgn="auto" hangingPunct="1">
              <a:lnSpc>
                <a:spcPct val="90000"/>
              </a:lnSpc>
              <a:spcAft>
                <a:spcPts val="0"/>
              </a:spcAft>
              <a:buFont typeface="Arial" pitchFamily="34" charset="0"/>
              <a:buChar char="–"/>
              <a:defRPr/>
            </a:pPr>
            <a:r>
              <a:rPr lang="en-US" dirty="0"/>
              <a:t>Hidden as components of systems</a:t>
            </a:r>
          </a:p>
          <a:p>
            <a:pPr lvl="1" eaLnBrk="1" fontAlgn="auto" hangingPunct="1">
              <a:lnSpc>
                <a:spcPct val="90000"/>
              </a:lnSpc>
              <a:spcAft>
                <a:spcPts val="0"/>
              </a:spcAft>
              <a:buFont typeface="Arial" pitchFamily="34" charset="0"/>
              <a:buChar char="–"/>
              <a:defRPr/>
            </a:pPr>
            <a:r>
              <a:rPr lang="en-US" dirty="0"/>
              <a:t>Stringent power/performance/cost constraints</a:t>
            </a:r>
          </a:p>
          <a:p>
            <a:pPr lvl="1" eaLnBrk="1" fontAlgn="auto" hangingPunct="1">
              <a:lnSpc>
                <a:spcPct val="90000"/>
              </a:lnSpc>
              <a:spcAft>
                <a:spcPts val="0"/>
              </a:spcAft>
              <a:buFont typeface="Arial" pitchFamily="34" charset="0"/>
              <a:buChar char="–"/>
              <a:defRPr/>
            </a:pPr>
            <a:r>
              <a:rPr lang="en-US" dirty="0"/>
              <a:t>Update</a:t>
            </a:r>
          </a:p>
          <a:p>
            <a:pPr lvl="2" eaLnBrk="1" fontAlgn="auto" hangingPunct="1">
              <a:lnSpc>
                <a:spcPct val="90000"/>
              </a:lnSpc>
              <a:spcAft>
                <a:spcPts val="0"/>
              </a:spcAft>
              <a:buFont typeface="Arial" pitchFamily="34" charset="0"/>
              <a:buChar char="–"/>
              <a:defRPr/>
            </a:pPr>
            <a:r>
              <a:rPr lang="en-US" dirty="0"/>
              <a:t>Personal mobile devices</a:t>
            </a:r>
          </a:p>
          <a:p>
            <a:pPr lvl="2" eaLnBrk="1" fontAlgn="auto" hangingPunct="1">
              <a:lnSpc>
                <a:spcPct val="90000"/>
              </a:lnSpc>
              <a:spcAft>
                <a:spcPts val="0"/>
              </a:spcAft>
              <a:buFont typeface="Arial" pitchFamily="34" charset="0"/>
              <a:buChar char="–"/>
              <a:defRPr/>
            </a:pPr>
            <a:r>
              <a:rPr lang="en-US" dirty="0"/>
              <a:t>Warehouse computing systems</a:t>
            </a:r>
            <a:endParaRPr lang="en-AU" dirty="0"/>
          </a:p>
        </p:txBody>
      </p:sp>
      <p:sp>
        <p:nvSpPr>
          <p:cNvPr id="2" name="TextBox 1"/>
          <p:cNvSpPr txBox="1">
            <a:spLocks noChangeArrowheads="1"/>
          </p:cNvSpPr>
          <p:nvPr/>
        </p:nvSpPr>
        <p:spPr bwMode="auto">
          <a:xfrm rot="2148080">
            <a:off x="3878263" y="1568450"/>
            <a:ext cx="1228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FF0000"/>
                </a:solidFill>
              </a:rPr>
              <a:t>Single User</a:t>
            </a:r>
          </a:p>
        </p:txBody>
      </p:sp>
      <p:sp>
        <p:nvSpPr>
          <p:cNvPr id="3" name="TextBox 2"/>
          <p:cNvSpPr txBox="1">
            <a:spLocks noChangeArrowheads="1"/>
          </p:cNvSpPr>
          <p:nvPr/>
        </p:nvSpPr>
        <p:spPr bwMode="auto">
          <a:xfrm rot="2148080">
            <a:off x="6134100" y="3389313"/>
            <a:ext cx="1547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FF0000"/>
                </a:solidFill>
              </a:rPr>
              <a:t>Multiple Users</a:t>
            </a:r>
          </a:p>
        </p:txBody>
      </p:sp>
      <p:sp>
        <p:nvSpPr>
          <p:cNvPr id="4" name="TextBox 3"/>
          <p:cNvSpPr txBox="1">
            <a:spLocks noChangeArrowheads="1"/>
          </p:cNvSpPr>
          <p:nvPr/>
        </p:nvSpPr>
        <p:spPr bwMode="auto">
          <a:xfrm rot="915303">
            <a:off x="7059613" y="4667250"/>
            <a:ext cx="1933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solidFill>
                  <a:srgbClr val="FF0000"/>
                </a:solidFill>
              </a:rPr>
              <a:t>Device-Dependent</a:t>
            </a:r>
          </a:p>
        </p:txBody>
      </p:sp>
      <p:sp>
        <p:nvSpPr>
          <p:cNvPr id="7" name="TextBox 6"/>
          <p:cNvSpPr txBox="1"/>
          <p:nvPr/>
        </p:nvSpPr>
        <p:spPr>
          <a:xfrm>
            <a:off x="8556595" y="6325156"/>
            <a:ext cx="301686" cy="369332"/>
          </a:xfrm>
          <a:prstGeom prst="rect">
            <a:avLst/>
          </a:prstGeom>
          <a:noFill/>
        </p:spPr>
        <p:txBody>
          <a:bodyPr wrap="none" rtlCol="0">
            <a:spAutoFit/>
          </a:bodyPr>
          <a:lstStyle/>
          <a:p>
            <a:r>
              <a:rPr lang="en-US" dirty="0"/>
              <a:t>5</a:t>
            </a:r>
          </a:p>
        </p:txBody>
      </p:sp>
    </p:spTree>
    <p:extLst>
      <p:ext uri="{BB962C8B-B14F-4D97-AF65-F5344CB8AC3E}">
        <p14:creationId xmlns:p14="http://schemas.microsoft.com/office/powerpoint/2010/main" val="3332551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2451">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2451">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24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a:t>Networks</a:t>
            </a:r>
          </a:p>
        </p:txBody>
      </p:sp>
      <p:sp>
        <p:nvSpPr>
          <p:cNvPr id="34819" name="Rectangle 3"/>
          <p:cNvSpPr>
            <a:spLocks noGrp="1" noChangeArrowheads="1"/>
          </p:cNvSpPr>
          <p:nvPr>
            <p:ph type="body" idx="1"/>
          </p:nvPr>
        </p:nvSpPr>
        <p:spPr>
          <a:xfrm>
            <a:off x="684213" y="1125538"/>
            <a:ext cx="8270875" cy="2879725"/>
          </a:xfrm>
        </p:spPr>
        <p:txBody>
          <a:bodyPr/>
          <a:lstStyle/>
          <a:p>
            <a:pPr eaLnBrk="1" hangingPunct="1"/>
            <a:r>
              <a:rPr lang="en-US" altLang="en-US"/>
              <a:t>Communication and resource sharing</a:t>
            </a:r>
          </a:p>
          <a:p>
            <a:pPr eaLnBrk="1" hangingPunct="1"/>
            <a:r>
              <a:rPr lang="en-US" altLang="en-US"/>
              <a:t>Local area network (LAN): Ethernet</a:t>
            </a:r>
          </a:p>
          <a:p>
            <a:pPr lvl="1" eaLnBrk="1" hangingPunct="1"/>
            <a:r>
              <a:rPr lang="en-US" altLang="en-US"/>
              <a:t>Within a building</a:t>
            </a:r>
          </a:p>
          <a:p>
            <a:pPr eaLnBrk="1" hangingPunct="1"/>
            <a:r>
              <a:rPr lang="en-US" altLang="en-US"/>
              <a:t>Wide area network (WAN: the Internet</a:t>
            </a:r>
          </a:p>
          <a:p>
            <a:pPr eaLnBrk="1" hangingPunct="1"/>
            <a:r>
              <a:rPr lang="en-US" altLang="en-US"/>
              <a:t>Wireless network: WiFi, Bluetooth</a:t>
            </a:r>
          </a:p>
        </p:txBody>
      </p:sp>
      <p:pic>
        <p:nvPicPr>
          <p:cNvPr id="34820" name="Picture 6" descr="ethernet-cab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876800"/>
            <a:ext cx="22891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8" descr="wireless-ro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860800"/>
            <a:ext cx="25241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3581400" y="4202113"/>
            <a:ext cx="12684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a:t>Long Range</a:t>
            </a:r>
          </a:p>
          <a:p>
            <a:pPr algn="ctr" eaLnBrk="1" hangingPunct="1">
              <a:spcBef>
                <a:spcPct val="0"/>
              </a:spcBef>
              <a:buFontTx/>
              <a:buNone/>
            </a:pPr>
            <a:r>
              <a:rPr lang="en-US" altLang="en-US" sz="1800"/>
              <a:t>(100 m)</a:t>
            </a:r>
          </a:p>
        </p:txBody>
      </p:sp>
      <p:cxnSp>
        <p:nvCxnSpPr>
          <p:cNvPr id="4" name="Straight Connector 3"/>
          <p:cNvCxnSpPr/>
          <p:nvPr/>
        </p:nvCxnSpPr>
        <p:spPr>
          <a:xfrm>
            <a:off x="4214813" y="3860800"/>
            <a:ext cx="635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81600" y="3886200"/>
            <a:ext cx="1524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a:spLocks noChangeArrowheads="1"/>
          </p:cNvSpPr>
          <p:nvPr/>
        </p:nvSpPr>
        <p:spPr bwMode="auto">
          <a:xfrm>
            <a:off x="5310188" y="4154488"/>
            <a:ext cx="1323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a:t>Short Range</a:t>
            </a:r>
          </a:p>
          <a:p>
            <a:pPr algn="ctr" eaLnBrk="1" hangingPunct="1">
              <a:spcBef>
                <a:spcPct val="0"/>
              </a:spcBef>
              <a:buFontTx/>
              <a:buNone/>
            </a:pPr>
            <a:r>
              <a:rPr lang="en-US" altLang="en-US" sz="1800"/>
              <a:t>(1 m)</a:t>
            </a:r>
          </a:p>
        </p:txBody>
      </p:sp>
      <p:cxnSp>
        <p:nvCxnSpPr>
          <p:cNvPr id="7" name="Straight Arrow Connector 6"/>
          <p:cNvCxnSpPr>
            <a:stCxn id="2" idx="0"/>
          </p:cNvCxnSpPr>
          <p:nvPr/>
        </p:nvCxnSpPr>
        <p:spPr>
          <a:xfrm flipV="1">
            <a:off x="4214813" y="3860800"/>
            <a:ext cx="317500" cy="34131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1" idx="0"/>
          </p:cNvCxnSpPr>
          <p:nvPr/>
        </p:nvCxnSpPr>
        <p:spPr>
          <a:xfrm flipH="1" flipV="1">
            <a:off x="5943600" y="3886200"/>
            <a:ext cx="28575" cy="2682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198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a:t>Network Balance Sheet</a:t>
            </a:r>
          </a:p>
        </p:txBody>
      </p:sp>
      <p:cxnSp>
        <p:nvCxnSpPr>
          <p:cNvPr id="5" name="Straight Connector 4"/>
          <p:cNvCxnSpPr/>
          <p:nvPr/>
        </p:nvCxnSpPr>
        <p:spPr>
          <a:xfrm>
            <a:off x="533400" y="2438400"/>
            <a:ext cx="7848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35844" name="TextBox 5"/>
          <p:cNvSpPr txBox="1">
            <a:spLocks noChangeArrowheads="1"/>
          </p:cNvSpPr>
          <p:nvPr/>
        </p:nvSpPr>
        <p:spPr bwMode="auto">
          <a:xfrm>
            <a:off x="1468438" y="1828800"/>
            <a:ext cx="21129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a:t>Advantages</a:t>
            </a:r>
          </a:p>
        </p:txBody>
      </p:sp>
      <p:sp>
        <p:nvSpPr>
          <p:cNvPr id="35845" name="TextBox 6"/>
          <p:cNvSpPr txBox="1">
            <a:spLocks noChangeArrowheads="1"/>
          </p:cNvSpPr>
          <p:nvPr/>
        </p:nvSpPr>
        <p:spPr bwMode="auto">
          <a:xfrm>
            <a:off x="5267325" y="1905000"/>
            <a:ext cx="25812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a:t>Disadvantages</a:t>
            </a:r>
          </a:p>
        </p:txBody>
      </p:sp>
      <p:cxnSp>
        <p:nvCxnSpPr>
          <p:cNvPr id="9" name="Straight Connector 8"/>
          <p:cNvCxnSpPr/>
          <p:nvPr/>
        </p:nvCxnSpPr>
        <p:spPr>
          <a:xfrm>
            <a:off x="4343400" y="2089150"/>
            <a:ext cx="76200" cy="4235450"/>
          </a:xfrm>
          <a:prstGeom prst="line">
            <a:avLst/>
          </a:prstGeom>
        </p:spPr>
        <p:style>
          <a:lnRef idx="1">
            <a:schemeClr val="accent1"/>
          </a:lnRef>
          <a:fillRef idx="0">
            <a:schemeClr val="accent1"/>
          </a:fillRef>
          <a:effectRef idx="0">
            <a:schemeClr val="accent1"/>
          </a:effectRef>
          <a:fontRef idx="minor">
            <a:schemeClr val="tx1"/>
          </a:fontRef>
        </p:style>
      </p:cxnSp>
      <p:sp>
        <p:nvSpPr>
          <p:cNvPr id="35847" name="TextBox 9"/>
          <p:cNvSpPr txBox="1">
            <a:spLocks noChangeArrowheads="1"/>
          </p:cNvSpPr>
          <p:nvPr/>
        </p:nvSpPr>
        <p:spPr bwMode="auto">
          <a:xfrm>
            <a:off x="862013" y="2819400"/>
            <a:ext cx="3246437"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a:t>Resource sharing</a:t>
            </a:r>
          </a:p>
          <a:p>
            <a:pPr eaLnBrk="1" hangingPunct="1">
              <a:spcBef>
                <a:spcPct val="0"/>
              </a:spcBef>
              <a:buFontTx/>
              <a:buNone/>
            </a:pPr>
            <a:r>
              <a:rPr lang="en-US" altLang="en-US"/>
              <a:t>Remote access</a:t>
            </a:r>
          </a:p>
          <a:p>
            <a:pPr eaLnBrk="1" hangingPunct="1">
              <a:spcBef>
                <a:spcPct val="0"/>
              </a:spcBef>
              <a:buFontTx/>
              <a:buNone/>
            </a:pPr>
            <a:r>
              <a:rPr lang="en-US" altLang="en-US"/>
              <a:t>Convenience</a:t>
            </a:r>
          </a:p>
          <a:p>
            <a:pPr eaLnBrk="1" hangingPunct="1">
              <a:spcBef>
                <a:spcPct val="0"/>
              </a:spcBef>
              <a:buFontTx/>
              <a:buNone/>
            </a:pPr>
            <a:r>
              <a:rPr lang="en-US" altLang="en-US"/>
              <a:t>Distributed nature</a:t>
            </a:r>
          </a:p>
        </p:txBody>
      </p:sp>
      <p:sp>
        <p:nvSpPr>
          <p:cNvPr id="35848" name="TextBox 10"/>
          <p:cNvSpPr txBox="1">
            <a:spLocks noChangeArrowheads="1"/>
          </p:cNvSpPr>
          <p:nvPr/>
        </p:nvSpPr>
        <p:spPr bwMode="auto">
          <a:xfrm>
            <a:off x="5257800" y="3189288"/>
            <a:ext cx="22383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a:t>Security</a:t>
            </a:r>
          </a:p>
          <a:p>
            <a:pPr eaLnBrk="1" hangingPunct="1">
              <a:spcBef>
                <a:spcPct val="0"/>
              </a:spcBef>
              <a:buFontTx/>
              <a:buNone/>
            </a:pPr>
            <a:r>
              <a:rPr lang="en-US" altLang="en-US"/>
              <a:t>Speed</a:t>
            </a:r>
          </a:p>
          <a:p>
            <a:pPr eaLnBrk="1" hangingPunct="1">
              <a:spcBef>
                <a:spcPct val="0"/>
              </a:spcBef>
              <a:buFontTx/>
              <a:buNone/>
            </a:pPr>
            <a:r>
              <a:rPr lang="en-US" altLang="en-US"/>
              <a:t>Node failure</a:t>
            </a:r>
          </a:p>
        </p:txBody>
      </p:sp>
    </p:spTree>
    <p:extLst>
      <p:ext uri="{BB962C8B-B14F-4D97-AF65-F5344CB8AC3E}">
        <p14:creationId xmlns:p14="http://schemas.microsoft.com/office/powerpoint/2010/main" val="3000810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a:t>Technology Trends</a:t>
            </a:r>
          </a:p>
        </p:txBody>
      </p:sp>
      <p:sp>
        <p:nvSpPr>
          <p:cNvPr id="36867" name="Rectangle 3"/>
          <p:cNvSpPr>
            <a:spLocks noGrp="1" noChangeArrowheads="1"/>
          </p:cNvSpPr>
          <p:nvPr>
            <p:ph type="body" idx="1"/>
          </p:nvPr>
        </p:nvSpPr>
        <p:spPr>
          <a:xfrm>
            <a:off x="684213" y="1125538"/>
            <a:ext cx="3816350" cy="2735262"/>
          </a:xfrm>
        </p:spPr>
        <p:txBody>
          <a:bodyPr/>
          <a:lstStyle/>
          <a:p>
            <a:pPr eaLnBrk="1" hangingPunct="1"/>
            <a:r>
              <a:rPr lang="en-AU" altLang="en-US" sz="2800"/>
              <a:t>Electronics technology continues to evolve</a:t>
            </a:r>
          </a:p>
          <a:p>
            <a:pPr lvl="1" eaLnBrk="1" hangingPunct="1"/>
            <a:r>
              <a:rPr lang="en-AU" altLang="en-US" sz="2400"/>
              <a:t>Increased capacity and performance</a:t>
            </a:r>
          </a:p>
          <a:p>
            <a:pPr lvl="1" eaLnBrk="1" hangingPunct="1"/>
            <a:r>
              <a:rPr lang="en-AU" altLang="en-US" sz="2400"/>
              <a:t>Reduced cost</a:t>
            </a:r>
          </a:p>
        </p:txBody>
      </p:sp>
      <p:graphicFrame>
        <p:nvGraphicFramePr>
          <p:cNvPr id="258136" name="Group 88"/>
          <p:cNvGraphicFramePr>
            <a:graphicFrameLocks noGrp="1"/>
          </p:cNvGraphicFramePr>
          <p:nvPr/>
        </p:nvGraphicFramePr>
        <p:xfrm>
          <a:off x="755650" y="3933825"/>
          <a:ext cx="7920038" cy="2194020"/>
        </p:xfrm>
        <a:graphic>
          <a:graphicData uri="http://schemas.openxmlformats.org/drawingml/2006/table">
            <a:tbl>
              <a:tblPr/>
              <a:tblGrid>
                <a:gridCol w="865188">
                  <a:extLst>
                    <a:ext uri="{9D8B030D-6E8A-4147-A177-3AD203B41FA5}">
                      <a16:colId xmlns:a16="http://schemas.microsoft.com/office/drawing/2014/main" xmlns="" val="20000"/>
                    </a:ext>
                  </a:extLst>
                </a:gridCol>
                <a:gridCol w="3527425">
                  <a:extLst>
                    <a:ext uri="{9D8B030D-6E8A-4147-A177-3AD203B41FA5}">
                      <a16:colId xmlns:a16="http://schemas.microsoft.com/office/drawing/2014/main" xmlns="" val="20001"/>
                    </a:ext>
                  </a:extLst>
                </a:gridCol>
                <a:gridCol w="2736850">
                  <a:extLst>
                    <a:ext uri="{9D8B030D-6E8A-4147-A177-3AD203B41FA5}">
                      <a16:colId xmlns:a16="http://schemas.microsoft.com/office/drawing/2014/main" xmlns="" val="20002"/>
                    </a:ext>
                  </a:extLst>
                </a:gridCol>
                <a:gridCol w="790575">
                  <a:extLst>
                    <a:ext uri="{9D8B030D-6E8A-4147-A177-3AD203B41FA5}">
                      <a16:colId xmlns:a16="http://schemas.microsoft.com/office/drawing/2014/main" xmlns="" val="20003"/>
                    </a:ext>
                  </a:extLst>
                </a:gridCol>
              </a:tblGrid>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Year</a:t>
                      </a:r>
                    </a:p>
                  </a:txBody>
                  <a:tcPr marT="45675" marB="456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Technology</a:t>
                      </a:r>
                    </a:p>
                  </a:txBody>
                  <a:tcPr marT="45675" marB="456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Relative performance/cost</a:t>
                      </a:r>
                    </a:p>
                  </a:txBody>
                  <a:tcPr marT="45675" marB="456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xmlns="" val="10000"/>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1951</a:t>
                      </a:r>
                    </a:p>
                  </a:txBody>
                  <a:tcPr marT="45675" marB="456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Vacuum tube</a:t>
                      </a:r>
                    </a:p>
                  </a:txBody>
                  <a:tcPr marT="45675" marB="456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a:t>
                      </a:r>
                    </a:p>
                  </a:txBody>
                  <a:tcPr marT="45675" marB="45675"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75" marB="45675" horzOverflow="overflow">
                    <a:lnL cap="flat">
                      <a:noFill/>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1965</a:t>
                      </a:r>
                    </a:p>
                  </a:txBody>
                  <a:tcPr marT="45675" marB="456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Transistor</a:t>
                      </a:r>
                    </a:p>
                  </a:txBody>
                  <a:tcPr marT="45675" marB="456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35</a:t>
                      </a:r>
                    </a:p>
                  </a:txBody>
                  <a:tcPr marT="45675" marB="4567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75" marB="45675"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1975</a:t>
                      </a:r>
                    </a:p>
                  </a:txBody>
                  <a:tcPr marT="45675" marB="456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dirty="0">
                          <a:ln>
                            <a:noFill/>
                          </a:ln>
                          <a:solidFill>
                            <a:schemeClr val="tx1"/>
                          </a:solidFill>
                          <a:effectLst/>
                          <a:latin typeface="Arial" charset="0"/>
                        </a:rPr>
                        <a:t>Integrated circuit (IC)</a:t>
                      </a:r>
                    </a:p>
                  </a:txBody>
                  <a:tcPr marT="45675" marB="456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900</a:t>
                      </a:r>
                    </a:p>
                  </a:txBody>
                  <a:tcPr marT="45675" marB="4567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75" marB="45675"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1995</a:t>
                      </a:r>
                    </a:p>
                  </a:txBody>
                  <a:tcPr marT="45675" marB="456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Very large scale IC (VLSI)</a:t>
                      </a:r>
                    </a:p>
                  </a:txBody>
                  <a:tcPr marT="45675" marB="456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2,400,000</a:t>
                      </a:r>
                    </a:p>
                  </a:txBody>
                  <a:tcPr marT="45675" marB="4567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75" marB="45675"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6565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2005</a:t>
                      </a:r>
                    </a:p>
                  </a:txBody>
                  <a:tcPr marT="45675" marB="456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Ultra large scale IC</a:t>
                      </a:r>
                    </a:p>
                  </a:txBody>
                  <a:tcPr marT="45675" marB="456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sz="1800" b="0" i="0" u="none" strike="noStrike" cap="none" normalizeH="0" baseline="0">
                          <a:ln>
                            <a:noFill/>
                          </a:ln>
                          <a:solidFill>
                            <a:schemeClr val="tx1"/>
                          </a:solidFill>
                          <a:effectLst/>
                          <a:latin typeface="Arial" charset="0"/>
                        </a:rPr>
                        <a:t>6,200,000,000</a:t>
                      </a:r>
                    </a:p>
                  </a:txBody>
                  <a:tcPr marT="45675" marB="4567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AU" sz="1800" b="0" i="0" u="none" strike="noStrike" cap="none" normalizeH="0" baseline="0">
                        <a:ln>
                          <a:noFill/>
                        </a:ln>
                        <a:solidFill>
                          <a:schemeClr val="tx1"/>
                        </a:solidFill>
                        <a:effectLst/>
                        <a:latin typeface="Arial" charset="0"/>
                      </a:endParaRPr>
                    </a:p>
                  </a:txBody>
                  <a:tcPr marT="45675" marB="45675"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36903" name="Text Box 89"/>
          <p:cNvSpPr txBox="1">
            <a:spLocks noChangeArrowheads="1"/>
          </p:cNvSpPr>
          <p:nvPr/>
        </p:nvSpPr>
        <p:spPr bwMode="auto">
          <a:xfrm>
            <a:off x="6303963" y="3217863"/>
            <a:ext cx="1417637" cy="3143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AU" altLang="en-US" sz="1400"/>
              <a:t>DRAM capacity</a:t>
            </a:r>
          </a:p>
        </p:txBody>
      </p:sp>
      <p:pic>
        <p:nvPicPr>
          <p:cNvPr id="36904" name="Picture 90" descr="f01-12-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563" y="1341438"/>
            <a:ext cx="4392612"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p:cNvCxnSpPr/>
          <p:nvPr/>
        </p:nvCxnSpPr>
        <p:spPr>
          <a:xfrm flipV="1">
            <a:off x="5029200" y="1295400"/>
            <a:ext cx="3657600" cy="13716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a:spLocks noChangeArrowheads="1"/>
          </p:cNvSpPr>
          <p:nvPr/>
        </p:nvSpPr>
        <p:spPr bwMode="auto">
          <a:xfrm>
            <a:off x="7543800" y="2057400"/>
            <a:ext cx="1376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Moore’s Law</a:t>
            </a:r>
          </a:p>
        </p:txBody>
      </p:sp>
      <p:cxnSp>
        <p:nvCxnSpPr>
          <p:cNvPr id="6" name="Straight Arrow Connector 5"/>
          <p:cNvCxnSpPr/>
          <p:nvPr/>
        </p:nvCxnSpPr>
        <p:spPr>
          <a:xfrm flipH="1" flipV="1">
            <a:off x="7011988" y="1981200"/>
            <a:ext cx="531812" cy="2603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923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93713" y="228600"/>
            <a:ext cx="8229600" cy="1143000"/>
          </a:xfrm>
        </p:spPr>
        <p:txBody>
          <a:bodyPr/>
          <a:lstStyle/>
          <a:p>
            <a:r>
              <a:rPr lang="en-US" altLang="en-US"/>
              <a:t>What’s a Transistor?</a:t>
            </a:r>
          </a:p>
        </p:txBody>
      </p:sp>
      <p:pic>
        <p:nvPicPr>
          <p:cNvPr id="37891" name="Picture 2" descr="http://upload.wikimedia.org/wikipedia/commons/thumb/2/2c/Transistorer_%28croped%29.jpg/170px-Transistorer_%28croped%29.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3505200"/>
            <a:ext cx="16192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3"/>
          <p:cNvSpPr txBox="1">
            <a:spLocks noChangeArrowheads="1"/>
          </p:cNvSpPr>
          <p:nvPr/>
        </p:nvSpPr>
        <p:spPr bwMode="auto">
          <a:xfrm>
            <a:off x="347663" y="5830888"/>
            <a:ext cx="2314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Old style</a:t>
            </a:r>
          </a:p>
          <a:p>
            <a:pPr eaLnBrk="1" hangingPunct="1">
              <a:spcBef>
                <a:spcPct val="0"/>
              </a:spcBef>
              <a:buFontTx/>
              <a:buNone/>
            </a:pPr>
            <a:r>
              <a:rPr lang="en-US" altLang="en-US" sz="1800"/>
              <a:t>(Discreet components)</a:t>
            </a:r>
          </a:p>
        </p:txBody>
      </p:sp>
      <p:sp>
        <p:nvSpPr>
          <p:cNvPr id="5" name="Oval 4"/>
          <p:cNvSpPr/>
          <p:nvPr/>
        </p:nvSpPr>
        <p:spPr>
          <a:xfrm>
            <a:off x="5908675" y="2057400"/>
            <a:ext cx="1143000" cy="1066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a:xfrm>
            <a:off x="6137275" y="2286000"/>
            <a:ext cx="0" cy="5334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137275" y="2133600"/>
            <a:ext cx="533400" cy="304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37275" y="2667000"/>
            <a:ext cx="533400" cy="381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5" idx="2"/>
          </p:cNvCxnSpPr>
          <p:nvPr/>
        </p:nvCxnSpPr>
        <p:spPr>
          <a:xfrm flipH="1">
            <a:off x="5908675" y="2590800"/>
            <a:ext cx="228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7898" name="TextBox 18"/>
          <p:cNvSpPr txBox="1">
            <a:spLocks noChangeArrowheads="1"/>
          </p:cNvSpPr>
          <p:nvPr/>
        </p:nvSpPr>
        <p:spPr bwMode="auto">
          <a:xfrm>
            <a:off x="5283200" y="2390775"/>
            <a:ext cx="625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Base</a:t>
            </a:r>
          </a:p>
        </p:txBody>
      </p:sp>
      <p:sp>
        <p:nvSpPr>
          <p:cNvPr id="37899" name="TextBox 19"/>
          <p:cNvSpPr txBox="1">
            <a:spLocks noChangeArrowheads="1"/>
          </p:cNvSpPr>
          <p:nvPr/>
        </p:nvSpPr>
        <p:spPr bwMode="auto">
          <a:xfrm>
            <a:off x="6670675" y="1828800"/>
            <a:ext cx="1025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Collector</a:t>
            </a:r>
          </a:p>
        </p:txBody>
      </p:sp>
      <p:sp>
        <p:nvSpPr>
          <p:cNvPr id="37900" name="TextBox 20"/>
          <p:cNvSpPr txBox="1">
            <a:spLocks noChangeArrowheads="1"/>
          </p:cNvSpPr>
          <p:nvPr/>
        </p:nvSpPr>
        <p:spPr bwMode="auto">
          <a:xfrm>
            <a:off x="6707188" y="3048000"/>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Emitter</a:t>
            </a:r>
          </a:p>
        </p:txBody>
      </p:sp>
      <p:sp>
        <p:nvSpPr>
          <p:cNvPr id="37901" name="TextBox 21"/>
          <p:cNvSpPr txBox="1">
            <a:spLocks noChangeArrowheads="1"/>
          </p:cNvSpPr>
          <p:nvPr/>
        </p:nvSpPr>
        <p:spPr bwMode="auto">
          <a:xfrm>
            <a:off x="3124200" y="3429000"/>
            <a:ext cx="4572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It’s a switch that uses the base to control the current flowing between the collector and emitter.</a:t>
            </a:r>
          </a:p>
          <a:p>
            <a:pPr eaLnBrk="1" hangingPunct="1">
              <a:spcBef>
                <a:spcPct val="0"/>
              </a:spcBef>
              <a:buFontTx/>
              <a:buNone/>
            </a:pPr>
            <a:r>
              <a:rPr lang="en-US" altLang="en-US" sz="1800"/>
              <a:t>It comes in two varieties: PNP (shown) and NPN based on the positive or negative doping of the silicon layers</a:t>
            </a:r>
          </a:p>
        </p:txBody>
      </p:sp>
      <p:pic>
        <p:nvPicPr>
          <p:cNvPr id="37902" name="Picture 4" descr="http://upload.wikimedia.org/wikipedia/commons/thumb/e/e9/Elektronenroehren-auswahl.jpg/400px-Elektronenroehren-auswahl.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33475"/>
            <a:ext cx="38100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3" name="TextBox 22"/>
          <p:cNvSpPr txBox="1">
            <a:spLocks noChangeArrowheads="1"/>
          </p:cNvSpPr>
          <p:nvPr/>
        </p:nvSpPr>
        <p:spPr bwMode="auto">
          <a:xfrm>
            <a:off x="714375" y="2906713"/>
            <a:ext cx="2409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Replaced vacuum tubes</a:t>
            </a:r>
          </a:p>
        </p:txBody>
      </p:sp>
      <p:pic>
        <p:nvPicPr>
          <p:cNvPr id="37904" name="Picture 6" descr="http://upload.wikimedia.org/wikipedia/commons/thumb/5/5c/Microchips.jpg/220px-Microchips.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5183188"/>
            <a:ext cx="20955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5" name="TextBox 23"/>
          <p:cNvSpPr txBox="1">
            <a:spLocks noChangeArrowheads="1"/>
          </p:cNvSpPr>
          <p:nvPr/>
        </p:nvSpPr>
        <p:spPr bwMode="auto">
          <a:xfrm>
            <a:off x="3838575" y="5791200"/>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More recently:</a:t>
            </a:r>
          </a:p>
        </p:txBody>
      </p:sp>
    </p:spTree>
    <p:extLst>
      <p:ext uri="{BB962C8B-B14F-4D97-AF65-F5344CB8AC3E}">
        <p14:creationId xmlns:p14="http://schemas.microsoft.com/office/powerpoint/2010/main" val="30990939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Chip Fabrication Process</a:t>
            </a:r>
          </a:p>
        </p:txBody>
      </p:sp>
      <p:pic>
        <p:nvPicPr>
          <p:cNvPr id="4" name="Picture 3"/>
          <p:cNvPicPr>
            <a:picLocks noChangeAspect="1"/>
          </p:cNvPicPr>
          <p:nvPr/>
        </p:nvPicPr>
        <p:blipFill>
          <a:blip r:embed="rId2"/>
          <a:stretch>
            <a:fillRect/>
          </a:stretch>
        </p:blipFill>
        <p:spPr>
          <a:xfrm>
            <a:off x="470647" y="1417638"/>
            <a:ext cx="8275126" cy="4297362"/>
          </a:xfrm>
          <a:prstGeom prst="rect">
            <a:avLst/>
          </a:prstGeom>
        </p:spPr>
      </p:pic>
      <p:sp>
        <p:nvSpPr>
          <p:cNvPr id="5" name="TextBox 4"/>
          <p:cNvSpPr txBox="1"/>
          <p:nvPr/>
        </p:nvSpPr>
        <p:spPr>
          <a:xfrm>
            <a:off x="8556595" y="6325156"/>
            <a:ext cx="418704" cy="369332"/>
          </a:xfrm>
          <a:prstGeom prst="rect">
            <a:avLst/>
          </a:prstGeom>
          <a:noFill/>
        </p:spPr>
        <p:txBody>
          <a:bodyPr wrap="none" rtlCol="0">
            <a:spAutoFit/>
          </a:bodyPr>
          <a:lstStyle/>
          <a:p>
            <a:r>
              <a:rPr lang="en-US" dirty="0"/>
              <a:t>26</a:t>
            </a:r>
          </a:p>
        </p:txBody>
      </p:sp>
    </p:spTree>
    <p:extLst>
      <p:ext uri="{BB962C8B-B14F-4D97-AF65-F5344CB8AC3E}">
        <p14:creationId xmlns:p14="http://schemas.microsoft.com/office/powerpoint/2010/main" val="13963617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Wafer with Dies</a:t>
            </a:r>
          </a:p>
        </p:txBody>
      </p:sp>
      <p:pic>
        <p:nvPicPr>
          <p:cNvPr id="4" name="Picture 3"/>
          <p:cNvPicPr>
            <a:picLocks noChangeAspect="1"/>
          </p:cNvPicPr>
          <p:nvPr/>
        </p:nvPicPr>
        <p:blipFill>
          <a:blip r:embed="rId2"/>
          <a:stretch>
            <a:fillRect/>
          </a:stretch>
        </p:blipFill>
        <p:spPr>
          <a:xfrm>
            <a:off x="439271" y="1143000"/>
            <a:ext cx="5939984" cy="5257800"/>
          </a:xfrm>
          <a:prstGeom prst="rect">
            <a:avLst/>
          </a:prstGeom>
        </p:spPr>
      </p:pic>
      <p:sp>
        <p:nvSpPr>
          <p:cNvPr id="5" name="TextBox 4"/>
          <p:cNvSpPr txBox="1"/>
          <p:nvPr/>
        </p:nvSpPr>
        <p:spPr>
          <a:xfrm>
            <a:off x="6019801" y="1524000"/>
            <a:ext cx="2362200" cy="646331"/>
          </a:xfrm>
          <a:prstGeom prst="rect">
            <a:avLst/>
          </a:prstGeom>
          <a:noFill/>
        </p:spPr>
        <p:txBody>
          <a:bodyPr wrap="square" rtlCol="0">
            <a:spAutoFit/>
          </a:bodyPr>
          <a:lstStyle/>
          <a:p>
            <a:r>
              <a:rPr lang="en-US" dirty="0"/>
              <a:t>Wasted space, but not worth masking</a:t>
            </a:r>
          </a:p>
        </p:txBody>
      </p:sp>
      <p:cxnSp>
        <p:nvCxnSpPr>
          <p:cNvPr id="6" name="Straight Arrow Connector 5"/>
          <p:cNvCxnSpPr>
            <a:stCxn id="5" idx="2"/>
          </p:cNvCxnSpPr>
          <p:nvPr/>
        </p:nvCxnSpPr>
        <p:spPr>
          <a:xfrm flipH="1">
            <a:off x="5638800" y="2170331"/>
            <a:ext cx="1562101" cy="34426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19801" y="3664447"/>
            <a:ext cx="297179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Intel Core i7</a:t>
            </a:r>
          </a:p>
          <a:p>
            <a:pPr marL="285750" indent="-285750">
              <a:buFont typeface="Arial" panose="020B0604020202020204" pitchFamily="34" charset="0"/>
              <a:buChar char="•"/>
            </a:pPr>
            <a:r>
              <a:rPr lang="en-US" sz="2400" dirty="0"/>
              <a:t>12” wafer</a:t>
            </a:r>
          </a:p>
          <a:p>
            <a:pPr marL="285750" indent="-285750">
              <a:buFont typeface="Arial" panose="020B0604020202020204" pitchFamily="34" charset="0"/>
              <a:buChar char="•"/>
            </a:pPr>
            <a:r>
              <a:rPr lang="en-US" sz="2400" dirty="0"/>
              <a:t>100% yield = 280</a:t>
            </a:r>
          </a:p>
          <a:p>
            <a:pPr marL="285750" indent="-285750">
              <a:buFont typeface="Arial" panose="020B0604020202020204" pitchFamily="34" charset="0"/>
              <a:buChar char="•"/>
            </a:pPr>
            <a:r>
              <a:rPr lang="en-US" sz="2400" dirty="0"/>
              <a:t>32nm process</a:t>
            </a:r>
          </a:p>
          <a:p>
            <a:pPr marL="285750" indent="-285750">
              <a:buFont typeface="Arial" panose="020B0604020202020204" pitchFamily="34" charset="0"/>
              <a:buChar char="•"/>
            </a:pPr>
            <a:r>
              <a:rPr lang="en-US" sz="2400" dirty="0"/>
              <a:t>20.7 x 10.5mm die</a:t>
            </a:r>
          </a:p>
        </p:txBody>
      </p:sp>
      <p:sp>
        <p:nvSpPr>
          <p:cNvPr id="10" name="TextBox 9"/>
          <p:cNvSpPr txBox="1"/>
          <p:nvPr/>
        </p:nvSpPr>
        <p:spPr>
          <a:xfrm>
            <a:off x="8556595" y="6325156"/>
            <a:ext cx="418704" cy="369332"/>
          </a:xfrm>
          <a:prstGeom prst="rect">
            <a:avLst/>
          </a:prstGeom>
          <a:noFill/>
        </p:spPr>
        <p:txBody>
          <a:bodyPr wrap="none" rtlCol="0">
            <a:spAutoFit/>
          </a:bodyPr>
          <a:lstStyle/>
          <a:p>
            <a:r>
              <a:rPr lang="en-US" dirty="0"/>
              <a:t>27</a:t>
            </a:r>
          </a:p>
        </p:txBody>
      </p:sp>
    </p:spTree>
    <p:extLst>
      <p:ext uri="{BB962C8B-B14F-4D97-AF65-F5344CB8AC3E}">
        <p14:creationId xmlns:p14="http://schemas.microsoft.com/office/powerpoint/2010/main" val="173000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Refresher</a:t>
            </a:r>
          </a:p>
        </p:txBody>
      </p:sp>
      <p:sp>
        <p:nvSpPr>
          <p:cNvPr id="5" name="Content Placeholder 2"/>
          <p:cNvSpPr>
            <a:spLocks noGrp="1"/>
          </p:cNvSpPr>
          <p:nvPr>
            <p:ph idx="1"/>
          </p:nvPr>
        </p:nvSpPr>
        <p:spPr>
          <a:xfrm>
            <a:off x="684213" y="1125538"/>
            <a:ext cx="8270875" cy="5111750"/>
          </a:xfrm>
        </p:spPr>
        <p:txBody>
          <a:bodyPr/>
          <a:lstStyle/>
          <a:p>
            <a:pPr eaLnBrk="1" hangingPunct="1"/>
            <a:r>
              <a:rPr lang="en-US" altLang="en-US" dirty="0"/>
              <a:t>2</a:t>
            </a:r>
            <a:r>
              <a:rPr lang="en-US" altLang="en-US" baseline="30000" dirty="0"/>
              <a:t>10</a:t>
            </a:r>
            <a:r>
              <a:rPr lang="en-US" altLang="en-US" dirty="0"/>
              <a:t> is roughly 1000 (1024, actually)</a:t>
            </a:r>
          </a:p>
          <a:p>
            <a:pPr eaLnBrk="1" hangingPunct="1"/>
            <a:r>
              <a:rPr lang="en-US" altLang="en-US" dirty="0"/>
              <a:t>So 2</a:t>
            </a:r>
            <a:r>
              <a:rPr lang="en-US" altLang="en-US" baseline="30000" dirty="0"/>
              <a:t>10</a:t>
            </a:r>
            <a:r>
              <a:rPr lang="en-US" altLang="en-US" dirty="0"/>
              <a:t>  is about 10</a:t>
            </a:r>
            <a:r>
              <a:rPr lang="en-US" altLang="en-US" baseline="30000" dirty="0"/>
              <a:t>3</a:t>
            </a:r>
            <a:endParaRPr lang="en-US" altLang="en-US" dirty="0"/>
          </a:p>
          <a:p>
            <a:pPr eaLnBrk="1" hangingPunct="1"/>
            <a:r>
              <a:rPr lang="en-US" altLang="en-US" dirty="0"/>
              <a:t>Thus:</a:t>
            </a:r>
          </a:p>
          <a:p>
            <a:pPr eaLnBrk="1" hangingPunct="1"/>
            <a:endParaRPr lang="en-US" altLang="en-US" dirty="0"/>
          </a:p>
          <a:p>
            <a:pPr eaLnBrk="1" hangingPunct="1"/>
            <a:endParaRPr lang="en-US" altLang="en-US" dirty="0"/>
          </a:p>
        </p:txBody>
      </p:sp>
      <p:graphicFrame>
        <p:nvGraphicFramePr>
          <p:cNvPr id="6" name="Table 5"/>
          <p:cNvGraphicFramePr>
            <a:graphicFrameLocks noGrp="1"/>
          </p:cNvGraphicFramePr>
          <p:nvPr/>
        </p:nvGraphicFramePr>
        <p:xfrm>
          <a:off x="2195513" y="3068638"/>
          <a:ext cx="4464050" cy="2225676"/>
        </p:xfrm>
        <a:graphic>
          <a:graphicData uri="http://schemas.openxmlformats.org/drawingml/2006/table">
            <a:tbl>
              <a:tblPr firstRow="1" bandRow="1">
                <a:tableStyleId>{5C22544A-7EE6-4342-B048-85BDC9FD1C3A}</a:tableStyleId>
              </a:tblPr>
              <a:tblGrid>
                <a:gridCol w="961487">
                  <a:extLst>
                    <a:ext uri="{9D8B030D-6E8A-4147-A177-3AD203B41FA5}">
                      <a16:colId xmlns:a16="http://schemas.microsoft.com/office/drawing/2014/main" xmlns="" val="20000"/>
                    </a:ext>
                  </a:extLst>
                </a:gridCol>
                <a:gridCol w="1126537">
                  <a:extLst>
                    <a:ext uri="{9D8B030D-6E8A-4147-A177-3AD203B41FA5}">
                      <a16:colId xmlns:a16="http://schemas.microsoft.com/office/drawing/2014/main" xmlns="" val="20001"/>
                    </a:ext>
                  </a:extLst>
                </a:gridCol>
                <a:gridCol w="2376026">
                  <a:extLst>
                    <a:ext uri="{9D8B030D-6E8A-4147-A177-3AD203B41FA5}">
                      <a16:colId xmlns:a16="http://schemas.microsoft.com/office/drawing/2014/main" xmlns="" val="20002"/>
                    </a:ext>
                  </a:extLst>
                </a:gridCol>
              </a:tblGrid>
              <a:tr h="370946">
                <a:tc>
                  <a:txBody>
                    <a:bodyPr/>
                    <a:lstStyle/>
                    <a:p>
                      <a:r>
                        <a:rPr lang="en-US" sz="1800" dirty="0"/>
                        <a:t>Binary</a:t>
                      </a:r>
                    </a:p>
                  </a:txBody>
                  <a:tcPr marL="91431" marR="91431" marT="45733" marB="45733"/>
                </a:tc>
                <a:tc>
                  <a:txBody>
                    <a:bodyPr/>
                    <a:lstStyle/>
                    <a:p>
                      <a:r>
                        <a:rPr lang="en-US" sz="1800" dirty="0"/>
                        <a:t>Decimal</a:t>
                      </a:r>
                    </a:p>
                  </a:txBody>
                  <a:tcPr marL="91431" marR="91431" marT="45733" marB="45733"/>
                </a:tc>
                <a:tc>
                  <a:txBody>
                    <a:bodyPr/>
                    <a:lstStyle/>
                    <a:p>
                      <a:r>
                        <a:rPr lang="en-US" sz="1800" dirty="0"/>
                        <a:t>Decimal Name</a:t>
                      </a:r>
                    </a:p>
                  </a:txBody>
                  <a:tcPr marL="91431" marR="91431" marT="45733" marB="45733"/>
                </a:tc>
                <a:extLst>
                  <a:ext uri="{0D108BD9-81ED-4DB2-BD59-A6C34878D82A}">
                    <a16:rowId xmlns:a16="http://schemas.microsoft.com/office/drawing/2014/main" xmlns="" val="10000"/>
                  </a:ext>
                </a:extLst>
              </a:tr>
              <a:tr h="370946">
                <a:tc>
                  <a:txBody>
                    <a:bodyPr/>
                    <a:lstStyle/>
                    <a:p>
                      <a:r>
                        <a:rPr lang="en-US" sz="1800" dirty="0"/>
                        <a:t>2</a:t>
                      </a:r>
                      <a:r>
                        <a:rPr lang="en-US" sz="1800" baseline="30000" dirty="0"/>
                        <a:t>10</a:t>
                      </a:r>
                      <a:endParaRPr lang="en-US" sz="1800" dirty="0"/>
                    </a:p>
                  </a:txBody>
                  <a:tcPr marL="91431" marR="91431"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a:t>
                      </a:r>
                      <a:r>
                        <a:rPr lang="en-US" sz="1800" baseline="30000" dirty="0"/>
                        <a:t>3</a:t>
                      </a:r>
                      <a:endParaRPr lang="en-US" sz="1800" dirty="0"/>
                    </a:p>
                  </a:txBody>
                  <a:tcPr marL="91431" marR="91431" marT="45733" marB="45733"/>
                </a:tc>
                <a:tc>
                  <a:txBody>
                    <a:bodyPr/>
                    <a:lstStyle/>
                    <a:p>
                      <a:r>
                        <a:rPr lang="en-US" sz="1800" dirty="0"/>
                        <a:t>Kilo-</a:t>
                      </a:r>
                    </a:p>
                  </a:txBody>
                  <a:tcPr marL="91431" marR="91431" marT="45733" marB="45733"/>
                </a:tc>
                <a:extLst>
                  <a:ext uri="{0D108BD9-81ED-4DB2-BD59-A6C34878D82A}">
                    <a16:rowId xmlns:a16="http://schemas.microsoft.com/office/drawing/2014/main" xmlns="" val="10001"/>
                  </a:ext>
                </a:extLst>
              </a:tr>
              <a:tr h="370946">
                <a:tc>
                  <a:txBody>
                    <a:bodyPr/>
                    <a:lstStyle/>
                    <a:p>
                      <a:r>
                        <a:rPr lang="en-US" sz="1800" dirty="0"/>
                        <a:t>2</a:t>
                      </a:r>
                      <a:r>
                        <a:rPr lang="en-US" sz="1800" baseline="30000" dirty="0"/>
                        <a:t>20</a:t>
                      </a:r>
                      <a:endParaRPr lang="en-US" sz="1800" dirty="0"/>
                    </a:p>
                  </a:txBody>
                  <a:tcPr marL="91431" marR="91431"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a:t>
                      </a:r>
                      <a:r>
                        <a:rPr lang="en-US" sz="1800" baseline="30000" dirty="0"/>
                        <a:t>6</a:t>
                      </a:r>
                      <a:endParaRPr lang="en-US" sz="1800" dirty="0"/>
                    </a:p>
                  </a:txBody>
                  <a:tcPr marL="91431" marR="91431" marT="45733" marB="45733"/>
                </a:tc>
                <a:tc>
                  <a:txBody>
                    <a:bodyPr/>
                    <a:lstStyle/>
                    <a:p>
                      <a:r>
                        <a:rPr lang="en-US" sz="1800" dirty="0"/>
                        <a:t>Mega-</a:t>
                      </a:r>
                    </a:p>
                  </a:txBody>
                  <a:tcPr marL="91431" marR="91431" marT="45733" marB="45733"/>
                </a:tc>
                <a:extLst>
                  <a:ext uri="{0D108BD9-81ED-4DB2-BD59-A6C34878D82A}">
                    <a16:rowId xmlns:a16="http://schemas.microsoft.com/office/drawing/2014/main" xmlns="" val="10002"/>
                  </a:ext>
                </a:extLst>
              </a:tr>
              <a:tr h="370946">
                <a:tc>
                  <a:txBody>
                    <a:bodyPr/>
                    <a:lstStyle/>
                    <a:p>
                      <a:r>
                        <a:rPr lang="en-US" sz="1800" dirty="0"/>
                        <a:t>2</a:t>
                      </a:r>
                      <a:r>
                        <a:rPr lang="en-US" sz="1800" baseline="30000" dirty="0"/>
                        <a:t>30</a:t>
                      </a:r>
                      <a:endParaRPr lang="en-US" sz="1800" dirty="0"/>
                    </a:p>
                  </a:txBody>
                  <a:tcPr marL="91431" marR="91431"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a:t>
                      </a:r>
                      <a:r>
                        <a:rPr lang="en-US" sz="1800" baseline="30000" dirty="0"/>
                        <a:t>9</a:t>
                      </a:r>
                      <a:endParaRPr lang="en-US" sz="1800" dirty="0"/>
                    </a:p>
                  </a:txBody>
                  <a:tcPr marL="91431" marR="91431" marT="45733" marB="45733"/>
                </a:tc>
                <a:tc>
                  <a:txBody>
                    <a:bodyPr/>
                    <a:lstStyle/>
                    <a:p>
                      <a:r>
                        <a:rPr lang="en-US" sz="1800" dirty="0"/>
                        <a:t>Giga-</a:t>
                      </a:r>
                    </a:p>
                  </a:txBody>
                  <a:tcPr marL="91431" marR="91431" marT="45733" marB="45733"/>
                </a:tc>
                <a:extLst>
                  <a:ext uri="{0D108BD9-81ED-4DB2-BD59-A6C34878D82A}">
                    <a16:rowId xmlns:a16="http://schemas.microsoft.com/office/drawing/2014/main" xmlns="" val="10003"/>
                  </a:ext>
                </a:extLst>
              </a:tr>
              <a:tr h="370946">
                <a:tc>
                  <a:txBody>
                    <a:bodyPr/>
                    <a:lstStyle/>
                    <a:p>
                      <a:r>
                        <a:rPr lang="en-US" sz="1800" dirty="0"/>
                        <a:t>2</a:t>
                      </a:r>
                      <a:r>
                        <a:rPr lang="en-US" sz="1800" baseline="30000" dirty="0"/>
                        <a:t>40</a:t>
                      </a:r>
                      <a:endParaRPr lang="en-US" sz="1800" dirty="0"/>
                    </a:p>
                  </a:txBody>
                  <a:tcPr marL="91431" marR="91431"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a:t>
                      </a:r>
                      <a:r>
                        <a:rPr lang="en-US" sz="1800" baseline="30000" dirty="0"/>
                        <a:t>12</a:t>
                      </a:r>
                      <a:endParaRPr lang="en-US" sz="1800" dirty="0"/>
                    </a:p>
                  </a:txBody>
                  <a:tcPr marL="91431" marR="91431" marT="45733" marB="45733"/>
                </a:tc>
                <a:tc>
                  <a:txBody>
                    <a:bodyPr/>
                    <a:lstStyle/>
                    <a:p>
                      <a:r>
                        <a:rPr lang="en-US" sz="1800" dirty="0" err="1"/>
                        <a:t>Tera</a:t>
                      </a:r>
                      <a:r>
                        <a:rPr lang="en-US" sz="1800" dirty="0"/>
                        <a:t>-</a:t>
                      </a:r>
                    </a:p>
                  </a:txBody>
                  <a:tcPr marL="91431" marR="91431" marT="45733" marB="45733"/>
                </a:tc>
                <a:extLst>
                  <a:ext uri="{0D108BD9-81ED-4DB2-BD59-A6C34878D82A}">
                    <a16:rowId xmlns:a16="http://schemas.microsoft.com/office/drawing/2014/main" xmlns="" val="10004"/>
                  </a:ext>
                </a:extLst>
              </a:tr>
              <a:tr h="370946">
                <a:tc>
                  <a:txBody>
                    <a:bodyPr/>
                    <a:lstStyle/>
                    <a:p>
                      <a:r>
                        <a:rPr lang="en-US" sz="1800" dirty="0"/>
                        <a:t>2</a:t>
                      </a:r>
                      <a:r>
                        <a:rPr lang="en-US" sz="1800" baseline="30000" dirty="0"/>
                        <a:t>50</a:t>
                      </a:r>
                      <a:endParaRPr lang="en-US" sz="1800" dirty="0"/>
                    </a:p>
                  </a:txBody>
                  <a:tcPr marL="91431" marR="91431"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a:t>
                      </a:r>
                      <a:r>
                        <a:rPr lang="en-US" sz="1800" baseline="30000" dirty="0"/>
                        <a:t>15</a:t>
                      </a:r>
                      <a:endParaRPr lang="en-US" sz="1800" dirty="0"/>
                    </a:p>
                  </a:txBody>
                  <a:tcPr marL="91431" marR="91431" marT="45733" marB="45733"/>
                </a:tc>
                <a:tc>
                  <a:txBody>
                    <a:bodyPr/>
                    <a:lstStyle/>
                    <a:p>
                      <a:r>
                        <a:rPr lang="en-US" sz="1800" dirty="0" err="1"/>
                        <a:t>Peta</a:t>
                      </a:r>
                      <a:r>
                        <a:rPr lang="en-US" sz="1800" dirty="0"/>
                        <a:t>-</a:t>
                      </a:r>
                    </a:p>
                  </a:txBody>
                  <a:tcPr marL="91431" marR="91431" marT="45733" marB="45733"/>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655264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lgn="ctr" eaLnBrk="1" hangingPunct="1"/>
            <a:r>
              <a:rPr lang="en-US" altLang="en-US"/>
              <a:t>More About Binary</a:t>
            </a:r>
          </a:p>
        </p:txBody>
      </p:sp>
      <p:sp>
        <p:nvSpPr>
          <p:cNvPr id="8195" name="Content Placeholder 2"/>
          <p:cNvSpPr>
            <a:spLocks noGrp="1"/>
          </p:cNvSpPr>
          <p:nvPr>
            <p:ph idx="1"/>
          </p:nvPr>
        </p:nvSpPr>
        <p:spPr>
          <a:xfrm>
            <a:off x="611188" y="1125538"/>
            <a:ext cx="8270875" cy="5111750"/>
          </a:xfrm>
        </p:spPr>
        <p:txBody>
          <a:bodyPr>
            <a:normAutofit lnSpcReduction="10000"/>
          </a:bodyPr>
          <a:lstStyle/>
          <a:p>
            <a:pPr eaLnBrk="1" hangingPunct="1"/>
            <a:r>
              <a:rPr lang="en-US" altLang="en-US" dirty="0"/>
              <a:t>Can be used to represent </a:t>
            </a:r>
          </a:p>
          <a:p>
            <a:pPr lvl="1" eaLnBrk="1" hangingPunct="1"/>
            <a:r>
              <a:rPr lang="en-US" altLang="en-US" dirty="0"/>
              <a:t>Integers</a:t>
            </a:r>
          </a:p>
          <a:p>
            <a:pPr lvl="2" eaLnBrk="1" hangingPunct="1"/>
            <a:r>
              <a:rPr lang="en-US" altLang="en-US" dirty="0"/>
              <a:t>±2</a:t>
            </a:r>
            <a:r>
              <a:rPr lang="en-US" altLang="en-US" baseline="30000" dirty="0"/>
              <a:t>31</a:t>
            </a:r>
            <a:r>
              <a:rPr lang="en-US" altLang="en-US" dirty="0"/>
              <a:t> or ±about 2 billion</a:t>
            </a:r>
          </a:p>
          <a:p>
            <a:pPr lvl="1" eaLnBrk="1" hangingPunct="1"/>
            <a:r>
              <a:rPr lang="en-US" altLang="en-US" dirty="0"/>
              <a:t>Floating point numbers</a:t>
            </a:r>
          </a:p>
          <a:p>
            <a:pPr lvl="2" eaLnBrk="1" hangingPunct="1"/>
            <a:r>
              <a:rPr lang="en-US" altLang="en-US" dirty="0"/>
              <a:t>32-bit (single precision) or 64-bit</a:t>
            </a:r>
          </a:p>
          <a:p>
            <a:pPr lvl="2" eaLnBrk="1" hangingPunct="1"/>
            <a:r>
              <a:rPr lang="en-US" altLang="en-US" dirty="0"/>
              <a:t>Bits of exponent determine range (8 bits--2</a:t>
            </a:r>
            <a:r>
              <a:rPr lang="en-US" altLang="en-US" baseline="30000" dirty="0"/>
              <a:t>256</a:t>
            </a:r>
            <a:r>
              <a:rPr lang="en-US" altLang="en-US" dirty="0"/>
              <a:t>)</a:t>
            </a:r>
          </a:p>
          <a:p>
            <a:pPr lvl="2" eaLnBrk="1" hangingPunct="1"/>
            <a:r>
              <a:rPr lang="en-US" altLang="en-US" dirty="0"/>
              <a:t>Bits of fraction determine precision</a:t>
            </a:r>
          </a:p>
          <a:p>
            <a:pPr lvl="1" eaLnBrk="1" hangingPunct="1"/>
            <a:r>
              <a:rPr lang="en-US" altLang="en-US" dirty="0"/>
              <a:t>Characters</a:t>
            </a:r>
          </a:p>
          <a:p>
            <a:pPr lvl="2" eaLnBrk="1" hangingPunct="1"/>
            <a:r>
              <a:rPr lang="en-US" altLang="en-US" dirty="0"/>
              <a:t>8-bit, 16-bit, multi-byte</a:t>
            </a:r>
          </a:p>
          <a:p>
            <a:pPr lvl="1" eaLnBrk="1" hangingPunct="1"/>
            <a:r>
              <a:rPr lang="en-US" altLang="en-US" dirty="0"/>
              <a:t>Images</a:t>
            </a:r>
          </a:p>
          <a:p>
            <a:pPr lvl="2" eaLnBrk="1" hangingPunct="1"/>
            <a:r>
              <a:rPr lang="en-US" altLang="en-US" dirty="0"/>
              <a:t>TIFF, GIF, JPG, PNG, etc.</a:t>
            </a:r>
          </a:p>
          <a:p>
            <a:pPr eaLnBrk="1" hangingPunct="1"/>
            <a:endParaRPr lang="en-US" altLang="en-US" dirty="0"/>
          </a:p>
        </p:txBody>
      </p:sp>
      <p:sp>
        <p:nvSpPr>
          <p:cNvPr id="8196" name="Footer Placeholder 3"/>
          <p:cNvSpPr>
            <a:spLocks noGrp="1"/>
          </p:cNvSpPr>
          <p:nvPr>
            <p:ph type="ftr" sz="quarter" idx="10"/>
          </p:nvPr>
        </p:nvSpPr>
        <p:spPr>
          <a:noFill/>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AU" altLang="en-US"/>
              <a:t>Chapter 1 — Computer Abstractions and Technology — </a:t>
            </a:r>
            <a:fld id="{BFF6CBF7-9FD9-4BD4-BDAE-C4481273E447}" type="slidenum">
              <a:rPr lang="en-AU" altLang="en-US" smtClean="0"/>
              <a:pPr/>
              <a:t>37</a:t>
            </a:fld>
            <a:endParaRPr lang="en-AU" altLang="en-US"/>
          </a:p>
        </p:txBody>
      </p:sp>
    </p:spTree>
    <p:extLst>
      <p:ext uri="{BB962C8B-B14F-4D97-AF65-F5344CB8AC3E}">
        <p14:creationId xmlns:p14="http://schemas.microsoft.com/office/powerpoint/2010/main" val="34641609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Bases of Numbers</a:t>
            </a:r>
          </a:p>
        </p:txBody>
      </p:sp>
      <p:sp>
        <p:nvSpPr>
          <p:cNvPr id="19459" name="Content Placeholder 2"/>
          <p:cNvSpPr>
            <a:spLocks noGrp="1"/>
          </p:cNvSpPr>
          <p:nvPr>
            <p:ph idx="1"/>
          </p:nvPr>
        </p:nvSpPr>
        <p:spPr/>
        <p:txBody>
          <a:bodyPr/>
          <a:lstStyle/>
          <a:p>
            <a:r>
              <a:rPr lang="en-US" altLang="en-US"/>
              <a:t>Decimal – base 10</a:t>
            </a:r>
          </a:p>
          <a:p>
            <a:r>
              <a:rPr lang="en-US" altLang="en-US"/>
              <a:t>Octal – base 8</a:t>
            </a:r>
          </a:p>
          <a:p>
            <a:r>
              <a:rPr lang="en-US" altLang="en-US"/>
              <a:t>Binary – base 2</a:t>
            </a:r>
          </a:p>
          <a:p>
            <a:r>
              <a:rPr lang="en-US" altLang="en-US"/>
              <a:t>Hexadecimal – base 16</a:t>
            </a:r>
          </a:p>
          <a:p>
            <a:r>
              <a:rPr lang="en-US" altLang="en-US"/>
              <a:t>The only hard one is…decimal</a:t>
            </a:r>
          </a:p>
        </p:txBody>
      </p:sp>
    </p:spTree>
    <p:extLst>
      <p:ext uri="{BB962C8B-B14F-4D97-AF65-F5344CB8AC3E}">
        <p14:creationId xmlns:p14="http://schemas.microsoft.com/office/powerpoint/2010/main" val="39779909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a:t>Base 2 (binary)</a:t>
            </a:r>
          </a:p>
        </p:txBody>
      </p:sp>
      <p:cxnSp>
        <p:nvCxnSpPr>
          <p:cNvPr id="5" name="Straight Connector 4"/>
          <p:cNvCxnSpPr/>
          <p:nvPr/>
        </p:nvCxnSpPr>
        <p:spPr>
          <a:xfrm>
            <a:off x="1295400" y="2057400"/>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133600" y="2057400"/>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971800" y="2057400"/>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810000" y="2057400"/>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648200" y="2057400"/>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86400" y="2057400"/>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324600" y="2057400"/>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162800" y="2057400"/>
            <a:ext cx="685800" cy="0"/>
          </a:xfrm>
          <a:prstGeom prst="line">
            <a:avLst/>
          </a:prstGeom>
        </p:spPr>
        <p:style>
          <a:lnRef idx="1">
            <a:schemeClr val="accent1"/>
          </a:lnRef>
          <a:fillRef idx="0">
            <a:schemeClr val="accent1"/>
          </a:fillRef>
          <a:effectRef idx="0">
            <a:schemeClr val="accent1"/>
          </a:effectRef>
          <a:fontRef idx="minor">
            <a:schemeClr val="tx1"/>
          </a:fontRef>
        </p:style>
      </p:cxnSp>
      <p:sp>
        <p:nvSpPr>
          <p:cNvPr id="20491" name="TextBox 12"/>
          <p:cNvSpPr txBox="1">
            <a:spLocks noChangeArrowheads="1"/>
          </p:cNvSpPr>
          <p:nvPr/>
        </p:nvSpPr>
        <p:spPr bwMode="auto">
          <a:xfrm>
            <a:off x="7315200" y="2209800"/>
            <a:ext cx="38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2</a:t>
            </a:r>
            <a:r>
              <a:rPr lang="en-US" altLang="en-US" sz="1800" baseline="30000"/>
              <a:t>0</a:t>
            </a:r>
          </a:p>
        </p:txBody>
      </p:sp>
      <p:sp>
        <p:nvSpPr>
          <p:cNvPr id="20492" name="TextBox 13"/>
          <p:cNvSpPr txBox="1">
            <a:spLocks noChangeArrowheads="1"/>
          </p:cNvSpPr>
          <p:nvPr/>
        </p:nvSpPr>
        <p:spPr bwMode="auto">
          <a:xfrm>
            <a:off x="6477000" y="2209800"/>
            <a:ext cx="38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2</a:t>
            </a:r>
            <a:r>
              <a:rPr lang="en-US" altLang="en-US" sz="1800" baseline="30000"/>
              <a:t>1</a:t>
            </a:r>
          </a:p>
        </p:txBody>
      </p:sp>
      <p:sp>
        <p:nvSpPr>
          <p:cNvPr id="20493" name="TextBox 14"/>
          <p:cNvSpPr txBox="1">
            <a:spLocks noChangeArrowheads="1"/>
          </p:cNvSpPr>
          <p:nvPr/>
        </p:nvSpPr>
        <p:spPr bwMode="auto">
          <a:xfrm>
            <a:off x="5638800" y="2209800"/>
            <a:ext cx="38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2</a:t>
            </a:r>
            <a:r>
              <a:rPr lang="en-US" altLang="en-US" sz="1800" baseline="30000"/>
              <a:t>2</a:t>
            </a:r>
          </a:p>
        </p:txBody>
      </p:sp>
      <p:sp>
        <p:nvSpPr>
          <p:cNvPr id="20494" name="TextBox 15"/>
          <p:cNvSpPr txBox="1">
            <a:spLocks noChangeArrowheads="1"/>
          </p:cNvSpPr>
          <p:nvPr/>
        </p:nvSpPr>
        <p:spPr bwMode="auto">
          <a:xfrm>
            <a:off x="4800600" y="2209800"/>
            <a:ext cx="38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2</a:t>
            </a:r>
            <a:r>
              <a:rPr lang="en-US" altLang="en-US" sz="1800" baseline="30000"/>
              <a:t>3</a:t>
            </a:r>
          </a:p>
        </p:txBody>
      </p:sp>
      <p:sp>
        <p:nvSpPr>
          <p:cNvPr id="20495" name="TextBox 16"/>
          <p:cNvSpPr txBox="1">
            <a:spLocks noChangeArrowheads="1"/>
          </p:cNvSpPr>
          <p:nvPr/>
        </p:nvSpPr>
        <p:spPr bwMode="auto">
          <a:xfrm>
            <a:off x="3962400" y="2209800"/>
            <a:ext cx="38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2</a:t>
            </a:r>
            <a:r>
              <a:rPr lang="en-US" altLang="en-US" sz="1800" baseline="30000"/>
              <a:t>4</a:t>
            </a:r>
          </a:p>
        </p:txBody>
      </p:sp>
      <p:sp>
        <p:nvSpPr>
          <p:cNvPr id="20496" name="TextBox 17"/>
          <p:cNvSpPr txBox="1">
            <a:spLocks noChangeArrowheads="1"/>
          </p:cNvSpPr>
          <p:nvPr/>
        </p:nvSpPr>
        <p:spPr bwMode="auto">
          <a:xfrm>
            <a:off x="3124200" y="2209800"/>
            <a:ext cx="38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2</a:t>
            </a:r>
            <a:r>
              <a:rPr lang="en-US" altLang="en-US" sz="1800" baseline="30000"/>
              <a:t>5</a:t>
            </a:r>
          </a:p>
        </p:txBody>
      </p:sp>
      <p:sp>
        <p:nvSpPr>
          <p:cNvPr id="20497" name="TextBox 18"/>
          <p:cNvSpPr txBox="1">
            <a:spLocks noChangeArrowheads="1"/>
          </p:cNvSpPr>
          <p:nvPr/>
        </p:nvSpPr>
        <p:spPr bwMode="auto">
          <a:xfrm>
            <a:off x="2286000" y="2209800"/>
            <a:ext cx="38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2</a:t>
            </a:r>
            <a:r>
              <a:rPr lang="en-US" altLang="en-US" sz="1800" baseline="30000"/>
              <a:t>6</a:t>
            </a:r>
          </a:p>
        </p:txBody>
      </p:sp>
      <p:sp>
        <p:nvSpPr>
          <p:cNvPr id="20498" name="TextBox 19"/>
          <p:cNvSpPr txBox="1">
            <a:spLocks noChangeArrowheads="1"/>
          </p:cNvSpPr>
          <p:nvPr/>
        </p:nvSpPr>
        <p:spPr bwMode="auto">
          <a:xfrm>
            <a:off x="1447800" y="2209800"/>
            <a:ext cx="38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2</a:t>
            </a:r>
            <a:r>
              <a:rPr lang="en-US" altLang="en-US" sz="1800" baseline="30000"/>
              <a:t>7</a:t>
            </a:r>
          </a:p>
        </p:txBody>
      </p:sp>
      <p:sp>
        <p:nvSpPr>
          <p:cNvPr id="20499" name="TextBox 20"/>
          <p:cNvSpPr txBox="1">
            <a:spLocks noChangeArrowheads="1"/>
          </p:cNvSpPr>
          <p:nvPr/>
        </p:nvSpPr>
        <p:spPr bwMode="auto">
          <a:xfrm>
            <a:off x="1295400" y="2667000"/>
            <a:ext cx="534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128</a:t>
            </a:r>
          </a:p>
        </p:txBody>
      </p:sp>
      <p:sp>
        <p:nvSpPr>
          <p:cNvPr id="20500" name="TextBox 21"/>
          <p:cNvSpPr txBox="1">
            <a:spLocks noChangeArrowheads="1"/>
          </p:cNvSpPr>
          <p:nvPr/>
        </p:nvSpPr>
        <p:spPr bwMode="auto">
          <a:xfrm>
            <a:off x="2208213" y="2667000"/>
            <a:ext cx="417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64</a:t>
            </a:r>
          </a:p>
        </p:txBody>
      </p:sp>
      <p:sp>
        <p:nvSpPr>
          <p:cNvPr id="20501" name="TextBox 22"/>
          <p:cNvSpPr txBox="1">
            <a:spLocks noChangeArrowheads="1"/>
          </p:cNvSpPr>
          <p:nvPr/>
        </p:nvSpPr>
        <p:spPr bwMode="auto">
          <a:xfrm>
            <a:off x="3086100" y="266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32</a:t>
            </a:r>
          </a:p>
        </p:txBody>
      </p:sp>
      <p:sp>
        <p:nvSpPr>
          <p:cNvPr id="20502" name="TextBox 23"/>
          <p:cNvSpPr txBox="1">
            <a:spLocks noChangeArrowheads="1"/>
          </p:cNvSpPr>
          <p:nvPr/>
        </p:nvSpPr>
        <p:spPr bwMode="auto">
          <a:xfrm>
            <a:off x="3884613" y="2667000"/>
            <a:ext cx="417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16</a:t>
            </a:r>
          </a:p>
        </p:txBody>
      </p:sp>
      <p:sp>
        <p:nvSpPr>
          <p:cNvPr id="20503" name="TextBox 24"/>
          <p:cNvSpPr txBox="1">
            <a:spLocks noChangeArrowheads="1"/>
          </p:cNvSpPr>
          <p:nvPr/>
        </p:nvSpPr>
        <p:spPr bwMode="auto">
          <a:xfrm>
            <a:off x="4803775" y="26670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8</a:t>
            </a:r>
          </a:p>
        </p:txBody>
      </p:sp>
      <p:sp>
        <p:nvSpPr>
          <p:cNvPr id="20504" name="TextBox 25"/>
          <p:cNvSpPr txBox="1">
            <a:spLocks noChangeArrowheads="1"/>
          </p:cNvSpPr>
          <p:nvPr/>
        </p:nvSpPr>
        <p:spPr bwMode="auto">
          <a:xfrm>
            <a:off x="5641975" y="26670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4</a:t>
            </a:r>
          </a:p>
        </p:txBody>
      </p:sp>
      <p:sp>
        <p:nvSpPr>
          <p:cNvPr id="20505" name="TextBox 26"/>
          <p:cNvSpPr txBox="1">
            <a:spLocks noChangeArrowheads="1"/>
          </p:cNvSpPr>
          <p:nvPr/>
        </p:nvSpPr>
        <p:spPr bwMode="auto">
          <a:xfrm>
            <a:off x="6405563" y="26670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2</a:t>
            </a:r>
          </a:p>
        </p:txBody>
      </p:sp>
      <p:sp>
        <p:nvSpPr>
          <p:cNvPr id="20506" name="TextBox 27"/>
          <p:cNvSpPr txBox="1">
            <a:spLocks noChangeArrowheads="1"/>
          </p:cNvSpPr>
          <p:nvPr/>
        </p:nvSpPr>
        <p:spPr bwMode="auto">
          <a:xfrm>
            <a:off x="7318375" y="26670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a:t>
            </a:r>
          </a:p>
        </p:txBody>
      </p:sp>
      <p:sp>
        <p:nvSpPr>
          <p:cNvPr id="20507" name="TextBox 28"/>
          <p:cNvSpPr txBox="1">
            <a:spLocks noChangeArrowheads="1"/>
          </p:cNvSpPr>
          <p:nvPr/>
        </p:nvSpPr>
        <p:spPr bwMode="auto">
          <a:xfrm>
            <a:off x="1450975" y="16002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a:t>
            </a:r>
          </a:p>
        </p:txBody>
      </p:sp>
      <p:sp>
        <p:nvSpPr>
          <p:cNvPr id="20508" name="TextBox 29"/>
          <p:cNvSpPr txBox="1">
            <a:spLocks noChangeArrowheads="1"/>
          </p:cNvSpPr>
          <p:nvPr/>
        </p:nvSpPr>
        <p:spPr bwMode="auto">
          <a:xfrm>
            <a:off x="2289175" y="16002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0</a:t>
            </a:r>
          </a:p>
        </p:txBody>
      </p:sp>
      <p:sp>
        <p:nvSpPr>
          <p:cNvPr id="20509" name="TextBox 30"/>
          <p:cNvSpPr txBox="1">
            <a:spLocks noChangeArrowheads="1"/>
          </p:cNvSpPr>
          <p:nvPr/>
        </p:nvSpPr>
        <p:spPr bwMode="auto">
          <a:xfrm>
            <a:off x="3124200" y="16002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a:t>
            </a:r>
          </a:p>
        </p:txBody>
      </p:sp>
      <p:sp>
        <p:nvSpPr>
          <p:cNvPr id="20510" name="TextBox 31"/>
          <p:cNvSpPr txBox="1">
            <a:spLocks noChangeArrowheads="1"/>
          </p:cNvSpPr>
          <p:nvPr/>
        </p:nvSpPr>
        <p:spPr bwMode="auto">
          <a:xfrm>
            <a:off x="3965575" y="16002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a:t>
            </a:r>
          </a:p>
        </p:txBody>
      </p:sp>
      <p:sp>
        <p:nvSpPr>
          <p:cNvPr id="20511" name="TextBox 32"/>
          <p:cNvSpPr txBox="1">
            <a:spLocks noChangeArrowheads="1"/>
          </p:cNvSpPr>
          <p:nvPr/>
        </p:nvSpPr>
        <p:spPr bwMode="auto">
          <a:xfrm>
            <a:off x="4800600" y="16002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0</a:t>
            </a:r>
          </a:p>
        </p:txBody>
      </p:sp>
      <p:sp>
        <p:nvSpPr>
          <p:cNvPr id="20512" name="TextBox 33"/>
          <p:cNvSpPr txBox="1">
            <a:spLocks noChangeArrowheads="1"/>
          </p:cNvSpPr>
          <p:nvPr/>
        </p:nvSpPr>
        <p:spPr bwMode="auto">
          <a:xfrm>
            <a:off x="5638800" y="16002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a:t>
            </a:r>
          </a:p>
        </p:txBody>
      </p:sp>
      <p:sp>
        <p:nvSpPr>
          <p:cNvPr id="20513" name="TextBox 34"/>
          <p:cNvSpPr txBox="1">
            <a:spLocks noChangeArrowheads="1"/>
          </p:cNvSpPr>
          <p:nvPr/>
        </p:nvSpPr>
        <p:spPr bwMode="auto">
          <a:xfrm>
            <a:off x="6473825" y="16002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0</a:t>
            </a:r>
          </a:p>
        </p:txBody>
      </p:sp>
      <p:sp>
        <p:nvSpPr>
          <p:cNvPr id="20514" name="TextBox 35"/>
          <p:cNvSpPr txBox="1">
            <a:spLocks noChangeArrowheads="1"/>
          </p:cNvSpPr>
          <p:nvPr/>
        </p:nvSpPr>
        <p:spPr bwMode="auto">
          <a:xfrm>
            <a:off x="7315200" y="1600200"/>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a:t>
            </a:r>
          </a:p>
        </p:txBody>
      </p:sp>
      <p:sp>
        <p:nvSpPr>
          <p:cNvPr id="20515" name="TextBox 36"/>
          <p:cNvSpPr txBox="1">
            <a:spLocks noChangeArrowheads="1"/>
          </p:cNvSpPr>
          <p:nvPr/>
        </p:nvSpPr>
        <p:spPr bwMode="auto">
          <a:xfrm>
            <a:off x="1447800" y="4419600"/>
            <a:ext cx="2292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 128 + 32 + 16 + 4 + 1</a:t>
            </a:r>
          </a:p>
          <a:p>
            <a:pPr eaLnBrk="1" hangingPunct="1">
              <a:spcBef>
                <a:spcPct val="0"/>
              </a:spcBef>
              <a:buFontTx/>
              <a:buNone/>
            </a:pPr>
            <a:r>
              <a:rPr lang="en-US" altLang="en-US" sz="1800"/>
              <a:t>= 181</a:t>
            </a:r>
          </a:p>
        </p:txBody>
      </p:sp>
    </p:spTree>
    <p:extLst>
      <p:ext uri="{BB962C8B-B14F-4D97-AF65-F5344CB8AC3E}">
        <p14:creationId xmlns:p14="http://schemas.microsoft.com/office/powerpoint/2010/main" val="18023701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a:t>The Processor Market</a:t>
            </a:r>
            <a:endParaRPr lang="en-AU" altLang="en-US"/>
          </a:p>
        </p:txBody>
      </p:sp>
      <p:sp>
        <p:nvSpPr>
          <p:cNvPr id="6" name="TextBox 5"/>
          <p:cNvSpPr txBox="1"/>
          <p:nvPr/>
        </p:nvSpPr>
        <p:spPr>
          <a:xfrm>
            <a:off x="8556595" y="6325156"/>
            <a:ext cx="301686" cy="369332"/>
          </a:xfrm>
          <a:prstGeom prst="rect">
            <a:avLst/>
          </a:prstGeom>
          <a:noFill/>
        </p:spPr>
        <p:txBody>
          <a:bodyPr wrap="none" rtlCol="0">
            <a:spAutoFit/>
          </a:bodyPr>
          <a:lstStyle/>
          <a:p>
            <a:r>
              <a:rPr lang="en-US" dirty="0"/>
              <a:t>7</a:t>
            </a:r>
          </a:p>
        </p:txBody>
      </p:sp>
      <p:pic>
        <p:nvPicPr>
          <p:cNvPr id="5" name="Picture 4"/>
          <p:cNvPicPr>
            <a:picLocks noChangeAspect="1"/>
          </p:cNvPicPr>
          <p:nvPr/>
        </p:nvPicPr>
        <p:blipFill>
          <a:blip r:embed="rId3"/>
          <a:stretch>
            <a:fillRect/>
          </a:stretch>
        </p:blipFill>
        <p:spPr>
          <a:xfrm>
            <a:off x="893974" y="1417638"/>
            <a:ext cx="6294236" cy="3875617"/>
          </a:xfrm>
          <a:prstGeom prst="rect">
            <a:avLst/>
          </a:prstGeom>
        </p:spPr>
      </p:pic>
      <p:sp>
        <p:nvSpPr>
          <p:cNvPr id="2" name="Freeform 1"/>
          <p:cNvSpPr/>
          <p:nvPr/>
        </p:nvSpPr>
        <p:spPr>
          <a:xfrm>
            <a:off x="2334419" y="2121958"/>
            <a:ext cx="4475162" cy="2832100"/>
          </a:xfrm>
          <a:custGeom>
            <a:avLst/>
            <a:gdLst>
              <a:gd name="connsiteX0" fmla="*/ 0 w 4474346"/>
              <a:gd name="connsiteY0" fmla="*/ 2831977 h 2831977"/>
              <a:gd name="connsiteX1" fmla="*/ 2778711 w 4474346"/>
              <a:gd name="connsiteY1" fmla="*/ 1864311 h 2831977"/>
              <a:gd name="connsiteX2" fmla="*/ 4474346 w 4474346"/>
              <a:gd name="connsiteY2" fmla="*/ 0 h 2831977"/>
            </a:gdLst>
            <a:ahLst/>
            <a:cxnLst>
              <a:cxn ang="0">
                <a:pos x="connsiteX0" y="connsiteY0"/>
              </a:cxn>
              <a:cxn ang="0">
                <a:pos x="connsiteX1" y="connsiteY1"/>
              </a:cxn>
              <a:cxn ang="0">
                <a:pos x="connsiteX2" y="connsiteY2"/>
              </a:cxn>
            </a:cxnLst>
            <a:rect l="l" t="t" r="r" b="b"/>
            <a:pathLst>
              <a:path w="4474346" h="2831977">
                <a:moveTo>
                  <a:pt x="0" y="2831977"/>
                </a:moveTo>
                <a:cubicBezTo>
                  <a:pt x="1016493" y="2584142"/>
                  <a:pt x="2032987" y="2336307"/>
                  <a:pt x="2778711" y="1864311"/>
                </a:cubicBezTo>
                <a:cubicBezTo>
                  <a:pt x="3524435" y="1392315"/>
                  <a:pt x="3999390" y="696157"/>
                  <a:pt x="4474346" y="0"/>
                </a:cubicBezTo>
              </a:path>
            </a:pathLst>
          </a:custGeom>
          <a:noFill/>
          <a:ln>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a:p>
          <a:p>
            <a:r>
              <a:rPr lang="en-US" baseline="-25000"/>
              <a:t>"</a:t>
            </a:r>
            <a:r>
              <a:rPr lang="en-US" sz="800" baseline="30000"/>
              <a:t>c:</a:t>
            </a:r>
            <a:r>
              <a:rPr lang="en-US" baseline="-25000"/>
              <a:t>'</a:t>
            </a:r>
            <a:endParaRPr lang="en-US" baseline="30000"/>
          </a:p>
          <a:p>
            <a:endParaRPr lang="en-US" sz="800"/>
          </a:p>
          <a:p>
            <a:endParaRPr lang="en-US"/>
          </a:p>
          <a:p>
            <a:endParaRPr lang="en-US"/>
          </a:p>
          <a:p>
            <a:pPr lvl="1"/>
            <a:r>
              <a:rPr lang="en-US"/>
              <a:t>O+---- -</a:t>
            </a:r>
          </a:p>
          <a:p>
            <a:r>
              <a:rPr lang="en-US"/>
              <a:t>2007  2008   2009  2010  2011   2012</a:t>
            </a:r>
          </a:p>
        </p:txBody>
      </p:sp>
      <p:sp>
        <p:nvSpPr>
          <p:cNvPr id="3" name="TextBox 2"/>
          <p:cNvSpPr txBox="1">
            <a:spLocks noChangeArrowheads="1"/>
          </p:cNvSpPr>
          <p:nvPr/>
        </p:nvSpPr>
        <p:spPr bwMode="auto">
          <a:xfrm>
            <a:off x="6977284" y="1417638"/>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dirty="0"/>
              <a:t>Exponential Rise</a:t>
            </a:r>
          </a:p>
        </p:txBody>
      </p:sp>
    </p:spTree>
    <p:extLst>
      <p:ext uri="{BB962C8B-B14F-4D97-AF65-F5344CB8AC3E}">
        <p14:creationId xmlns:p14="http://schemas.microsoft.com/office/powerpoint/2010/main" val="255115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r>
              <a:rPr lang="en-US" altLang="en-US"/>
              <a:t>Conversion Among non-Decimal Bases</a:t>
            </a:r>
          </a:p>
        </p:txBody>
      </p:sp>
      <p:sp>
        <p:nvSpPr>
          <p:cNvPr id="21507" name="TextBox 3"/>
          <p:cNvSpPr txBox="1">
            <a:spLocks noChangeArrowheads="1"/>
          </p:cNvSpPr>
          <p:nvPr/>
        </p:nvSpPr>
        <p:spPr bwMode="auto">
          <a:xfrm>
            <a:off x="1600200" y="2025650"/>
            <a:ext cx="66214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1101011011110001101101010110001000010011110110100100010</a:t>
            </a:r>
          </a:p>
        </p:txBody>
      </p:sp>
      <p:sp>
        <p:nvSpPr>
          <p:cNvPr id="21508" name="TextBox 4"/>
          <p:cNvSpPr txBox="1">
            <a:spLocks noChangeArrowheads="1"/>
          </p:cNvSpPr>
          <p:nvPr/>
        </p:nvSpPr>
        <p:spPr bwMode="auto">
          <a:xfrm>
            <a:off x="228600" y="2057400"/>
            <a:ext cx="781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Binary</a:t>
            </a:r>
          </a:p>
        </p:txBody>
      </p:sp>
      <p:sp>
        <p:nvSpPr>
          <p:cNvPr id="21509" name="TextBox 5"/>
          <p:cNvSpPr txBox="1">
            <a:spLocks noChangeArrowheads="1"/>
          </p:cNvSpPr>
          <p:nvPr/>
        </p:nvSpPr>
        <p:spPr bwMode="auto">
          <a:xfrm>
            <a:off x="1600200" y="2514600"/>
            <a:ext cx="6621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1101011011110001101101010110001000010011110110100100010</a:t>
            </a:r>
          </a:p>
        </p:txBody>
      </p:sp>
      <p:sp>
        <p:nvSpPr>
          <p:cNvPr id="21510" name="TextBox 6"/>
          <p:cNvSpPr txBox="1">
            <a:spLocks noChangeArrowheads="1"/>
          </p:cNvSpPr>
          <p:nvPr/>
        </p:nvSpPr>
        <p:spPr bwMode="auto">
          <a:xfrm>
            <a:off x="228600" y="2546350"/>
            <a:ext cx="673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Octal</a:t>
            </a:r>
          </a:p>
        </p:txBody>
      </p:sp>
      <p:sp>
        <p:nvSpPr>
          <p:cNvPr id="8" name="Right Brace 7"/>
          <p:cNvSpPr/>
          <p:nvPr/>
        </p:nvSpPr>
        <p:spPr>
          <a:xfrm rot="5400000">
            <a:off x="7777956"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 name="Right Brace 10"/>
          <p:cNvSpPr/>
          <p:nvPr/>
        </p:nvSpPr>
        <p:spPr>
          <a:xfrm rot="5400000">
            <a:off x="7454106"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 name="Right Brace 11"/>
          <p:cNvSpPr/>
          <p:nvPr/>
        </p:nvSpPr>
        <p:spPr>
          <a:xfrm rot="5400000">
            <a:off x="7092156"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ight Brace 12"/>
          <p:cNvSpPr/>
          <p:nvPr/>
        </p:nvSpPr>
        <p:spPr>
          <a:xfrm rot="5400000">
            <a:off x="6739731"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Right Brace 13"/>
          <p:cNvSpPr/>
          <p:nvPr/>
        </p:nvSpPr>
        <p:spPr>
          <a:xfrm rot="5400000">
            <a:off x="6390481"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5" name="Right Brace 14"/>
          <p:cNvSpPr/>
          <p:nvPr/>
        </p:nvSpPr>
        <p:spPr>
          <a:xfrm rot="5400000">
            <a:off x="6037262" y="2813051"/>
            <a:ext cx="233363" cy="246062"/>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6" name="Right Brace 15"/>
          <p:cNvSpPr/>
          <p:nvPr/>
        </p:nvSpPr>
        <p:spPr>
          <a:xfrm rot="5400000">
            <a:off x="5704681"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 name="Right Brace 16"/>
          <p:cNvSpPr/>
          <p:nvPr/>
        </p:nvSpPr>
        <p:spPr>
          <a:xfrm rot="5400000">
            <a:off x="5339556"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8" name="Right Brace 17"/>
          <p:cNvSpPr/>
          <p:nvPr/>
        </p:nvSpPr>
        <p:spPr>
          <a:xfrm rot="5400000">
            <a:off x="5018881"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 name="Right Brace 18"/>
          <p:cNvSpPr/>
          <p:nvPr/>
        </p:nvSpPr>
        <p:spPr>
          <a:xfrm rot="5400000">
            <a:off x="4637881"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 name="Right Brace 19"/>
          <p:cNvSpPr/>
          <p:nvPr/>
        </p:nvSpPr>
        <p:spPr>
          <a:xfrm rot="5400000">
            <a:off x="4316412" y="2813051"/>
            <a:ext cx="233363" cy="246062"/>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1" name="Right Brace 20"/>
          <p:cNvSpPr/>
          <p:nvPr/>
        </p:nvSpPr>
        <p:spPr>
          <a:xfrm rot="5400000">
            <a:off x="3952081"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2" name="Right Brace 21"/>
          <p:cNvSpPr/>
          <p:nvPr/>
        </p:nvSpPr>
        <p:spPr>
          <a:xfrm rot="5400000">
            <a:off x="3586956"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3" name="Right Brace 22"/>
          <p:cNvSpPr/>
          <p:nvPr/>
        </p:nvSpPr>
        <p:spPr>
          <a:xfrm rot="5400000">
            <a:off x="3266281"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4" name="Right Brace 23"/>
          <p:cNvSpPr/>
          <p:nvPr/>
        </p:nvSpPr>
        <p:spPr>
          <a:xfrm rot="5400000">
            <a:off x="2901156"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5" name="Right Brace 24"/>
          <p:cNvSpPr/>
          <p:nvPr/>
        </p:nvSpPr>
        <p:spPr>
          <a:xfrm rot="5400000">
            <a:off x="2580481"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6" name="Right Brace 25"/>
          <p:cNvSpPr/>
          <p:nvPr/>
        </p:nvSpPr>
        <p:spPr>
          <a:xfrm rot="5400000">
            <a:off x="2199481"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 name="Right Brace 26"/>
          <p:cNvSpPr/>
          <p:nvPr/>
        </p:nvSpPr>
        <p:spPr>
          <a:xfrm rot="5400000">
            <a:off x="1870869"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8" name="Right Brace 27"/>
          <p:cNvSpPr/>
          <p:nvPr/>
        </p:nvSpPr>
        <p:spPr>
          <a:xfrm rot="5400000">
            <a:off x="1513681" y="2813844"/>
            <a:ext cx="233363" cy="24447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9" name="TextBox 28"/>
          <p:cNvSpPr txBox="1">
            <a:spLocks noChangeArrowheads="1"/>
          </p:cNvSpPr>
          <p:nvPr/>
        </p:nvSpPr>
        <p:spPr bwMode="auto">
          <a:xfrm>
            <a:off x="1508125" y="3048000"/>
            <a:ext cx="6586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1    5    3     3   6     1     5     5     2   6     2    0     2    3     6    6     4     4   2</a:t>
            </a:r>
          </a:p>
        </p:txBody>
      </p:sp>
      <p:sp>
        <p:nvSpPr>
          <p:cNvPr id="21531" name="TextBox 29"/>
          <p:cNvSpPr txBox="1">
            <a:spLocks noChangeArrowheads="1"/>
          </p:cNvSpPr>
          <p:nvPr/>
        </p:nvSpPr>
        <p:spPr bwMode="auto">
          <a:xfrm>
            <a:off x="1600200" y="3505200"/>
            <a:ext cx="6621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1101011011110001101101010110001000010011110110100100010</a:t>
            </a:r>
          </a:p>
        </p:txBody>
      </p:sp>
      <p:sp>
        <p:nvSpPr>
          <p:cNvPr id="21532" name="TextBox 30"/>
          <p:cNvSpPr txBox="1">
            <a:spLocks noChangeArrowheads="1"/>
          </p:cNvSpPr>
          <p:nvPr/>
        </p:nvSpPr>
        <p:spPr bwMode="auto">
          <a:xfrm>
            <a:off x="228600" y="3505200"/>
            <a:ext cx="1382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Hexadecimal</a:t>
            </a:r>
          </a:p>
        </p:txBody>
      </p:sp>
      <p:sp>
        <p:nvSpPr>
          <p:cNvPr id="32" name="Right Brace 31"/>
          <p:cNvSpPr/>
          <p:nvPr/>
        </p:nvSpPr>
        <p:spPr>
          <a:xfrm rot="5400000">
            <a:off x="7715250" y="3757613"/>
            <a:ext cx="233363" cy="338137"/>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3" name="Right Brace 32"/>
          <p:cNvSpPr/>
          <p:nvPr/>
        </p:nvSpPr>
        <p:spPr>
          <a:xfrm rot="5400000">
            <a:off x="7258050" y="3757613"/>
            <a:ext cx="233363" cy="338137"/>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4" name="Right Brace 33"/>
          <p:cNvSpPr/>
          <p:nvPr/>
        </p:nvSpPr>
        <p:spPr>
          <a:xfrm rot="5400000">
            <a:off x="6800850" y="3757613"/>
            <a:ext cx="233363" cy="338137"/>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5" name="Right Brace 34"/>
          <p:cNvSpPr/>
          <p:nvPr/>
        </p:nvSpPr>
        <p:spPr>
          <a:xfrm rot="5400000">
            <a:off x="6329363" y="3752850"/>
            <a:ext cx="233362" cy="338138"/>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6" name="Right Brace 35"/>
          <p:cNvSpPr/>
          <p:nvPr/>
        </p:nvSpPr>
        <p:spPr>
          <a:xfrm rot="5400000">
            <a:off x="5874544" y="3761582"/>
            <a:ext cx="231775" cy="338137"/>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7" name="Right Brace 36"/>
          <p:cNvSpPr/>
          <p:nvPr/>
        </p:nvSpPr>
        <p:spPr>
          <a:xfrm rot="5400000">
            <a:off x="5417344" y="3761582"/>
            <a:ext cx="231775" cy="338137"/>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8" name="Right Brace 37"/>
          <p:cNvSpPr/>
          <p:nvPr/>
        </p:nvSpPr>
        <p:spPr>
          <a:xfrm rot="5400000">
            <a:off x="4960144" y="3761582"/>
            <a:ext cx="231775" cy="338137"/>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9" name="Right Brace 38"/>
          <p:cNvSpPr/>
          <p:nvPr/>
        </p:nvSpPr>
        <p:spPr>
          <a:xfrm rot="5400000">
            <a:off x="4487862" y="3757613"/>
            <a:ext cx="233363" cy="338138"/>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0" name="Right Brace 39"/>
          <p:cNvSpPr/>
          <p:nvPr/>
        </p:nvSpPr>
        <p:spPr>
          <a:xfrm rot="5400000">
            <a:off x="4026694" y="3763169"/>
            <a:ext cx="233362" cy="336550"/>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1" name="Right Brace 40"/>
          <p:cNvSpPr/>
          <p:nvPr/>
        </p:nvSpPr>
        <p:spPr>
          <a:xfrm rot="5400000">
            <a:off x="3569494" y="3763169"/>
            <a:ext cx="233362" cy="336550"/>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2" name="Right Brace 41"/>
          <p:cNvSpPr/>
          <p:nvPr/>
        </p:nvSpPr>
        <p:spPr>
          <a:xfrm rot="5400000">
            <a:off x="3112294" y="3763169"/>
            <a:ext cx="233362" cy="336550"/>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3" name="Right Brace 42"/>
          <p:cNvSpPr/>
          <p:nvPr/>
        </p:nvSpPr>
        <p:spPr>
          <a:xfrm rot="5400000">
            <a:off x="2640806" y="3758407"/>
            <a:ext cx="231775" cy="338138"/>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4" name="Right Brace 43"/>
          <p:cNvSpPr/>
          <p:nvPr/>
        </p:nvSpPr>
        <p:spPr>
          <a:xfrm rot="5400000">
            <a:off x="2162969" y="3761582"/>
            <a:ext cx="231775" cy="338137"/>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5" name="Right Brace 44"/>
          <p:cNvSpPr/>
          <p:nvPr/>
        </p:nvSpPr>
        <p:spPr>
          <a:xfrm rot="5400000">
            <a:off x="1690687" y="3757613"/>
            <a:ext cx="233363" cy="338138"/>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6" name="TextBox 45"/>
          <p:cNvSpPr txBox="1">
            <a:spLocks noChangeArrowheads="1"/>
          </p:cNvSpPr>
          <p:nvPr/>
        </p:nvSpPr>
        <p:spPr bwMode="auto">
          <a:xfrm>
            <a:off x="1679575" y="4038600"/>
            <a:ext cx="6411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t>6      B       7       8      C       A      B       1      0       9      E       C       2       2</a:t>
            </a:r>
          </a:p>
        </p:txBody>
      </p:sp>
    </p:spTree>
    <p:extLst>
      <p:ext uri="{BB962C8B-B14F-4D97-AF65-F5344CB8AC3E}">
        <p14:creationId xmlns:p14="http://schemas.microsoft.com/office/powerpoint/2010/main" val="3446873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anim calcmode="lin" valueType="num">
                                      <p:cBhvr>
                                        <p:cTn id="78" dur="1000" fill="hold"/>
                                        <p:tgtEl>
                                          <p:spTgt spid="24"/>
                                        </p:tgtEl>
                                        <p:attrNameLst>
                                          <p:attrName>ppt_x</p:attrName>
                                        </p:attrNameLst>
                                      </p:cBhvr>
                                      <p:tavLst>
                                        <p:tav tm="0">
                                          <p:val>
                                            <p:strVal val="#ppt_x"/>
                                          </p:val>
                                        </p:tav>
                                        <p:tav tm="100000">
                                          <p:val>
                                            <p:strVal val="#ppt_x"/>
                                          </p:val>
                                        </p:tav>
                                      </p:tavLst>
                                    </p:anim>
                                    <p:anim calcmode="lin" valueType="num">
                                      <p:cBhvr>
                                        <p:cTn id="79" dur="1000" fill="hold"/>
                                        <p:tgtEl>
                                          <p:spTgt spid="2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1000"/>
                                        <p:tgtEl>
                                          <p:spTgt spid="26"/>
                                        </p:tgtEl>
                                      </p:cBhvr>
                                    </p:animEffect>
                                    <p:anim calcmode="lin" valueType="num">
                                      <p:cBhvr>
                                        <p:cTn id="88" dur="1000" fill="hold"/>
                                        <p:tgtEl>
                                          <p:spTgt spid="26"/>
                                        </p:tgtEl>
                                        <p:attrNameLst>
                                          <p:attrName>ppt_x</p:attrName>
                                        </p:attrNameLst>
                                      </p:cBhvr>
                                      <p:tavLst>
                                        <p:tav tm="0">
                                          <p:val>
                                            <p:strVal val="#ppt_x"/>
                                          </p:val>
                                        </p:tav>
                                        <p:tav tm="100000">
                                          <p:val>
                                            <p:strVal val="#ppt_x"/>
                                          </p:val>
                                        </p:tav>
                                      </p:tavLst>
                                    </p:anim>
                                    <p:anim calcmode="lin" valueType="num">
                                      <p:cBhvr>
                                        <p:cTn id="89" dur="1000" fill="hold"/>
                                        <p:tgtEl>
                                          <p:spTgt spid="2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1000"/>
                                        <p:tgtEl>
                                          <p:spTgt spid="27"/>
                                        </p:tgtEl>
                                      </p:cBhvr>
                                    </p:animEffect>
                                    <p:anim calcmode="lin" valueType="num">
                                      <p:cBhvr>
                                        <p:cTn id="93" dur="1000" fill="hold"/>
                                        <p:tgtEl>
                                          <p:spTgt spid="27"/>
                                        </p:tgtEl>
                                        <p:attrNameLst>
                                          <p:attrName>ppt_x</p:attrName>
                                        </p:attrNameLst>
                                      </p:cBhvr>
                                      <p:tavLst>
                                        <p:tav tm="0">
                                          <p:val>
                                            <p:strVal val="#ppt_x"/>
                                          </p:val>
                                        </p:tav>
                                        <p:tav tm="100000">
                                          <p:val>
                                            <p:strVal val="#ppt_x"/>
                                          </p:val>
                                        </p:tav>
                                      </p:tavLst>
                                    </p:anim>
                                    <p:anim calcmode="lin" valueType="num">
                                      <p:cBhvr>
                                        <p:cTn id="94" dur="1000" fill="hold"/>
                                        <p:tgtEl>
                                          <p:spTgt spid="2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anim calcmode="lin" valueType="num">
                                      <p:cBhvr>
                                        <p:cTn id="98" dur="1000" fill="hold"/>
                                        <p:tgtEl>
                                          <p:spTgt spid="28"/>
                                        </p:tgtEl>
                                        <p:attrNameLst>
                                          <p:attrName>ppt_x</p:attrName>
                                        </p:attrNameLst>
                                      </p:cBhvr>
                                      <p:tavLst>
                                        <p:tav tm="0">
                                          <p:val>
                                            <p:strVal val="#ppt_x"/>
                                          </p:val>
                                        </p:tav>
                                        <p:tav tm="100000">
                                          <p:val>
                                            <p:strVal val="#ppt_x"/>
                                          </p:val>
                                        </p:tav>
                                      </p:tavLst>
                                    </p:anim>
                                    <p:anim calcmode="lin" valueType="num">
                                      <p:cBhvr>
                                        <p:cTn id="9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1000"/>
                                        <p:tgtEl>
                                          <p:spTgt spid="29"/>
                                        </p:tgtEl>
                                      </p:cBhvr>
                                    </p:animEffect>
                                    <p:anim calcmode="lin" valueType="num">
                                      <p:cBhvr>
                                        <p:cTn id="105" dur="1000" fill="hold"/>
                                        <p:tgtEl>
                                          <p:spTgt spid="29"/>
                                        </p:tgtEl>
                                        <p:attrNameLst>
                                          <p:attrName>ppt_x</p:attrName>
                                        </p:attrNameLst>
                                      </p:cBhvr>
                                      <p:tavLst>
                                        <p:tav tm="0">
                                          <p:val>
                                            <p:strVal val="#ppt_x"/>
                                          </p:val>
                                        </p:tav>
                                        <p:tav tm="100000">
                                          <p:val>
                                            <p:strVal val="#ppt_x"/>
                                          </p:val>
                                        </p:tav>
                                      </p:tavLst>
                                    </p:anim>
                                    <p:anim calcmode="lin" valueType="num">
                                      <p:cBhvr>
                                        <p:cTn id="10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1000"/>
                                        <p:tgtEl>
                                          <p:spTgt spid="32"/>
                                        </p:tgtEl>
                                      </p:cBhvr>
                                    </p:animEffect>
                                    <p:anim calcmode="lin" valueType="num">
                                      <p:cBhvr>
                                        <p:cTn id="112" dur="1000" fill="hold"/>
                                        <p:tgtEl>
                                          <p:spTgt spid="32"/>
                                        </p:tgtEl>
                                        <p:attrNameLst>
                                          <p:attrName>ppt_x</p:attrName>
                                        </p:attrNameLst>
                                      </p:cBhvr>
                                      <p:tavLst>
                                        <p:tav tm="0">
                                          <p:val>
                                            <p:strVal val="#ppt_x"/>
                                          </p:val>
                                        </p:tav>
                                        <p:tav tm="100000">
                                          <p:val>
                                            <p:strVal val="#ppt_x"/>
                                          </p:val>
                                        </p:tav>
                                      </p:tavLst>
                                    </p:anim>
                                    <p:anim calcmode="lin" valueType="num">
                                      <p:cBhvr>
                                        <p:cTn id="113" dur="1000" fill="hold"/>
                                        <p:tgtEl>
                                          <p:spTgt spid="32"/>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1000"/>
                                        <p:tgtEl>
                                          <p:spTgt spid="33"/>
                                        </p:tgtEl>
                                      </p:cBhvr>
                                    </p:animEffect>
                                    <p:anim calcmode="lin" valueType="num">
                                      <p:cBhvr>
                                        <p:cTn id="117" dur="1000" fill="hold"/>
                                        <p:tgtEl>
                                          <p:spTgt spid="33"/>
                                        </p:tgtEl>
                                        <p:attrNameLst>
                                          <p:attrName>ppt_x</p:attrName>
                                        </p:attrNameLst>
                                      </p:cBhvr>
                                      <p:tavLst>
                                        <p:tav tm="0">
                                          <p:val>
                                            <p:strVal val="#ppt_x"/>
                                          </p:val>
                                        </p:tav>
                                        <p:tav tm="100000">
                                          <p:val>
                                            <p:strVal val="#ppt_x"/>
                                          </p:val>
                                        </p:tav>
                                      </p:tavLst>
                                    </p:anim>
                                    <p:anim calcmode="lin" valueType="num">
                                      <p:cBhvr>
                                        <p:cTn id="118" dur="1000" fill="hold"/>
                                        <p:tgtEl>
                                          <p:spTgt spid="33"/>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1000"/>
                                        <p:tgtEl>
                                          <p:spTgt spid="34"/>
                                        </p:tgtEl>
                                      </p:cBhvr>
                                    </p:animEffect>
                                    <p:anim calcmode="lin" valueType="num">
                                      <p:cBhvr>
                                        <p:cTn id="122" dur="1000" fill="hold"/>
                                        <p:tgtEl>
                                          <p:spTgt spid="34"/>
                                        </p:tgtEl>
                                        <p:attrNameLst>
                                          <p:attrName>ppt_x</p:attrName>
                                        </p:attrNameLst>
                                      </p:cBhvr>
                                      <p:tavLst>
                                        <p:tav tm="0">
                                          <p:val>
                                            <p:strVal val="#ppt_x"/>
                                          </p:val>
                                        </p:tav>
                                        <p:tav tm="100000">
                                          <p:val>
                                            <p:strVal val="#ppt_x"/>
                                          </p:val>
                                        </p:tav>
                                      </p:tavLst>
                                    </p:anim>
                                    <p:anim calcmode="lin" valueType="num">
                                      <p:cBhvr>
                                        <p:cTn id="123" dur="1000" fill="hold"/>
                                        <p:tgtEl>
                                          <p:spTgt spid="34"/>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35"/>
                                        </p:tgtEl>
                                        <p:attrNameLst>
                                          <p:attrName>style.visibility</p:attrName>
                                        </p:attrNameLst>
                                      </p:cBhvr>
                                      <p:to>
                                        <p:strVal val="visible"/>
                                      </p:to>
                                    </p:set>
                                    <p:animEffect transition="in" filter="fade">
                                      <p:cBhvr>
                                        <p:cTn id="126" dur="1000"/>
                                        <p:tgtEl>
                                          <p:spTgt spid="35"/>
                                        </p:tgtEl>
                                      </p:cBhvr>
                                    </p:animEffect>
                                    <p:anim calcmode="lin" valueType="num">
                                      <p:cBhvr>
                                        <p:cTn id="127" dur="1000" fill="hold"/>
                                        <p:tgtEl>
                                          <p:spTgt spid="35"/>
                                        </p:tgtEl>
                                        <p:attrNameLst>
                                          <p:attrName>ppt_x</p:attrName>
                                        </p:attrNameLst>
                                      </p:cBhvr>
                                      <p:tavLst>
                                        <p:tav tm="0">
                                          <p:val>
                                            <p:strVal val="#ppt_x"/>
                                          </p:val>
                                        </p:tav>
                                        <p:tav tm="100000">
                                          <p:val>
                                            <p:strVal val="#ppt_x"/>
                                          </p:val>
                                        </p:tav>
                                      </p:tavLst>
                                    </p:anim>
                                    <p:anim calcmode="lin" valueType="num">
                                      <p:cBhvr>
                                        <p:cTn id="128" dur="1000" fill="hold"/>
                                        <p:tgtEl>
                                          <p:spTgt spid="35"/>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1000"/>
                                        <p:tgtEl>
                                          <p:spTgt spid="36"/>
                                        </p:tgtEl>
                                      </p:cBhvr>
                                    </p:animEffect>
                                    <p:anim calcmode="lin" valueType="num">
                                      <p:cBhvr>
                                        <p:cTn id="132" dur="1000" fill="hold"/>
                                        <p:tgtEl>
                                          <p:spTgt spid="36"/>
                                        </p:tgtEl>
                                        <p:attrNameLst>
                                          <p:attrName>ppt_x</p:attrName>
                                        </p:attrNameLst>
                                      </p:cBhvr>
                                      <p:tavLst>
                                        <p:tav tm="0">
                                          <p:val>
                                            <p:strVal val="#ppt_x"/>
                                          </p:val>
                                        </p:tav>
                                        <p:tav tm="100000">
                                          <p:val>
                                            <p:strVal val="#ppt_x"/>
                                          </p:val>
                                        </p:tav>
                                      </p:tavLst>
                                    </p:anim>
                                    <p:anim calcmode="lin" valueType="num">
                                      <p:cBhvr>
                                        <p:cTn id="133" dur="1000" fill="hold"/>
                                        <p:tgtEl>
                                          <p:spTgt spid="3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fade">
                                      <p:cBhvr>
                                        <p:cTn id="136" dur="1000"/>
                                        <p:tgtEl>
                                          <p:spTgt spid="37"/>
                                        </p:tgtEl>
                                      </p:cBhvr>
                                    </p:animEffect>
                                    <p:anim calcmode="lin" valueType="num">
                                      <p:cBhvr>
                                        <p:cTn id="137" dur="1000" fill="hold"/>
                                        <p:tgtEl>
                                          <p:spTgt spid="37"/>
                                        </p:tgtEl>
                                        <p:attrNameLst>
                                          <p:attrName>ppt_x</p:attrName>
                                        </p:attrNameLst>
                                      </p:cBhvr>
                                      <p:tavLst>
                                        <p:tav tm="0">
                                          <p:val>
                                            <p:strVal val="#ppt_x"/>
                                          </p:val>
                                        </p:tav>
                                        <p:tav tm="100000">
                                          <p:val>
                                            <p:strVal val="#ppt_x"/>
                                          </p:val>
                                        </p:tav>
                                      </p:tavLst>
                                    </p:anim>
                                    <p:anim calcmode="lin" valueType="num">
                                      <p:cBhvr>
                                        <p:cTn id="138" dur="1000" fill="hold"/>
                                        <p:tgtEl>
                                          <p:spTgt spid="37"/>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38"/>
                                        </p:tgtEl>
                                        <p:attrNameLst>
                                          <p:attrName>style.visibility</p:attrName>
                                        </p:attrNameLst>
                                      </p:cBhvr>
                                      <p:to>
                                        <p:strVal val="visible"/>
                                      </p:to>
                                    </p:set>
                                    <p:animEffect transition="in" filter="fade">
                                      <p:cBhvr>
                                        <p:cTn id="141" dur="1000"/>
                                        <p:tgtEl>
                                          <p:spTgt spid="38"/>
                                        </p:tgtEl>
                                      </p:cBhvr>
                                    </p:animEffect>
                                    <p:anim calcmode="lin" valueType="num">
                                      <p:cBhvr>
                                        <p:cTn id="142" dur="1000" fill="hold"/>
                                        <p:tgtEl>
                                          <p:spTgt spid="38"/>
                                        </p:tgtEl>
                                        <p:attrNameLst>
                                          <p:attrName>ppt_x</p:attrName>
                                        </p:attrNameLst>
                                      </p:cBhvr>
                                      <p:tavLst>
                                        <p:tav tm="0">
                                          <p:val>
                                            <p:strVal val="#ppt_x"/>
                                          </p:val>
                                        </p:tav>
                                        <p:tav tm="100000">
                                          <p:val>
                                            <p:strVal val="#ppt_x"/>
                                          </p:val>
                                        </p:tav>
                                      </p:tavLst>
                                    </p:anim>
                                    <p:anim calcmode="lin" valueType="num">
                                      <p:cBhvr>
                                        <p:cTn id="143" dur="1000" fill="hold"/>
                                        <p:tgtEl>
                                          <p:spTgt spid="38"/>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fade">
                                      <p:cBhvr>
                                        <p:cTn id="146" dur="1000"/>
                                        <p:tgtEl>
                                          <p:spTgt spid="39"/>
                                        </p:tgtEl>
                                      </p:cBhvr>
                                    </p:animEffect>
                                    <p:anim calcmode="lin" valueType="num">
                                      <p:cBhvr>
                                        <p:cTn id="147" dur="1000" fill="hold"/>
                                        <p:tgtEl>
                                          <p:spTgt spid="39"/>
                                        </p:tgtEl>
                                        <p:attrNameLst>
                                          <p:attrName>ppt_x</p:attrName>
                                        </p:attrNameLst>
                                      </p:cBhvr>
                                      <p:tavLst>
                                        <p:tav tm="0">
                                          <p:val>
                                            <p:strVal val="#ppt_x"/>
                                          </p:val>
                                        </p:tav>
                                        <p:tav tm="100000">
                                          <p:val>
                                            <p:strVal val="#ppt_x"/>
                                          </p:val>
                                        </p:tav>
                                      </p:tavLst>
                                    </p:anim>
                                    <p:anim calcmode="lin" valueType="num">
                                      <p:cBhvr>
                                        <p:cTn id="148" dur="1000" fill="hold"/>
                                        <p:tgtEl>
                                          <p:spTgt spid="39"/>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40"/>
                                        </p:tgtEl>
                                        <p:attrNameLst>
                                          <p:attrName>style.visibility</p:attrName>
                                        </p:attrNameLst>
                                      </p:cBhvr>
                                      <p:to>
                                        <p:strVal val="visible"/>
                                      </p:to>
                                    </p:set>
                                    <p:animEffect transition="in" filter="fade">
                                      <p:cBhvr>
                                        <p:cTn id="151" dur="1000"/>
                                        <p:tgtEl>
                                          <p:spTgt spid="40"/>
                                        </p:tgtEl>
                                      </p:cBhvr>
                                    </p:animEffect>
                                    <p:anim calcmode="lin" valueType="num">
                                      <p:cBhvr>
                                        <p:cTn id="152" dur="1000" fill="hold"/>
                                        <p:tgtEl>
                                          <p:spTgt spid="40"/>
                                        </p:tgtEl>
                                        <p:attrNameLst>
                                          <p:attrName>ppt_x</p:attrName>
                                        </p:attrNameLst>
                                      </p:cBhvr>
                                      <p:tavLst>
                                        <p:tav tm="0">
                                          <p:val>
                                            <p:strVal val="#ppt_x"/>
                                          </p:val>
                                        </p:tav>
                                        <p:tav tm="100000">
                                          <p:val>
                                            <p:strVal val="#ppt_x"/>
                                          </p:val>
                                        </p:tav>
                                      </p:tavLst>
                                    </p:anim>
                                    <p:anim calcmode="lin" valueType="num">
                                      <p:cBhvr>
                                        <p:cTn id="153" dur="1000" fill="hold"/>
                                        <p:tgtEl>
                                          <p:spTgt spid="40"/>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41"/>
                                        </p:tgtEl>
                                        <p:attrNameLst>
                                          <p:attrName>style.visibility</p:attrName>
                                        </p:attrNameLst>
                                      </p:cBhvr>
                                      <p:to>
                                        <p:strVal val="visible"/>
                                      </p:to>
                                    </p:set>
                                    <p:animEffect transition="in" filter="fade">
                                      <p:cBhvr>
                                        <p:cTn id="156" dur="1000"/>
                                        <p:tgtEl>
                                          <p:spTgt spid="41"/>
                                        </p:tgtEl>
                                      </p:cBhvr>
                                    </p:animEffect>
                                    <p:anim calcmode="lin" valueType="num">
                                      <p:cBhvr>
                                        <p:cTn id="157" dur="1000" fill="hold"/>
                                        <p:tgtEl>
                                          <p:spTgt spid="41"/>
                                        </p:tgtEl>
                                        <p:attrNameLst>
                                          <p:attrName>ppt_x</p:attrName>
                                        </p:attrNameLst>
                                      </p:cBhvr>
                                      <p:tavLst>
                                        <p:tav tm="0">
                                          <p:val>
                                            <p:strVal val="#ppt_x"/>
                                          </p:val>
                                        </p:tav>
                                        <p:tav tm="100000">
                                          <p:val>
                                            <p:strVal val="#ppt_x"/>
                                          </p:val>
                                        </p:tav>
                                      </p:tavLst>
                                    </p:anim>
                                    <p:anim calcmode="lin" valueType="num">
                                      <p:cBhvr>
                                        <p:cTn id="158" dur="1000" fill="hold"/>
                                        <p:tgtEl>
                                          <p:spTgt spid="41"/>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2"/>
                                        </p:tgtEl>
                                        <p:attrNameLst>
                                          <p:attrName>style.visibility</p:attrName>
                                        </p:attrNameLst>
                                      </p:cBhvr>
                                      <p:to>
                                        <p:strVal val="visible"/>
                                      </p:to>
                                    </p:set>
                                    <p:animEffect transition="in" filter="fade">
                                      <p:cBhvr>
                                        <p:cTn id="161" dur="1000"/>
                                        <p:tgtEl>
                                          <p:spTgt spid="42"/>
                                        </p:tgtEl>
                                      </p:cBhvr>
                                    </p:animEffect>
                                    <p:anim calcmode="lin" valueType="num">
                                      <p:cBhvr>
                                        <p:cTn id="162" dur="1000" fill="hold"/>
                                        <p:tgtEl>
                                          <p:spTgt spid="42"/>
                                        </p:tgtEl>
                                        <p:attrNameLst>
                                          <p:attrName>ppt_x</p:attrName>
                                        </p:attrNameLst>
                                      </p:cBhvr>
                                      <p:tavLst>
                                        <p:tav tm="0">
                                          <p:val>
                                            <p:strVal val="#ppt_x"/>
                                          </p:val>
                                        </p:tav>
                                        <p:tav tm="100000">
                                          <p:val>
                                            <p:strVal val="#ppt_x"/>
                                          </p:val>
                                        </p:tav>
                                      </p:tavLst>
                                    </p:anim>
                                    <p:anim calcmode="lin" valueType="num">
                                      <p:cBhvr>
                                        <p:cTn id="163" dur="1000" fill="hold"/>
                                        <p:tgtEl>
                                          <p:spTgt spid="42"/>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43"/>
                                        </p:tgtEl>
                                        <p:attrNameLst>
                                          <p:attrName>style.visibility</p:attrName>
                                        </p:attrNameLst>
                                      </p:cBhvr>
                                      <p:to>
                                        <p:strVal val="visible"/>
                                      </p:to>
                                    </p:set>
                                    <p:animEffect transition="in" filter="fade">
                                      <p:cBhvr>
                                        <p:cTn id="166" dur="1000"/>
                                        <p:tgtEl>
                                          <p:spTgt spid="43"/>
                                        </p:tgtEl>
                                      </p:cBhvr>
                                    </p:animEffect>
                                    <p:anim calcmode="lin" valueType="num">
                                      <p:cBhvr>
                                        <p:cTn id="167" dur="1000" fill="hold"/>
                                        <p:tgtEl>
                                          <p:spTgt spid="43"/>
                                        </p:tgtEl>
                                        <p:attrNameLst>
                                          <p:attrName>ppt_x</p:attrName>
                                        </p:attrNameLst>
                                      </p:cBhvr>
                                      <p:tavLst>
                                        <p:tav tm="0">
                                          <p:val>
                                            <p:strVal val="#ppt_x"/>
                                          </p:val>
                                        </p:tav>
                                        <p:tav tm="100000">
                                          <p:val>
                                            <p:strVal val="#ppt_x"/>
                                          </p:val>
                                        </p:tav>
                                      </p:tavLst>
                                    </p:anim>
                                    <p:anim calcmode="lin" valueType="num">
                                      <p:cBhvr>
                                        <p:cTn id="168" dur="1000" fill="hold"/>
                                        <p:tgtEl>
                                          <p:spTgt spid="43"/>
                                        </p:tgtEl>
                                        <p:attrNameLst>
                                          <p:attrName>ppt_y</p:attrName>
                                        </p:attrNameLst>
                                      </p:cBhvr>
                                      <p:tavLst>
                                        <p:tav tm="0">
                                          <p:val>
                                            <p:strVal val="#ppt_y+.1"/>
                                          </p:val>
                                        </p:tav>
                                        <p:tav tm="100000">
                                          <p:val>
                                            <p:strVal val="#ppt_y"/>
                                          </p:val>
                                        </p:tav>
                                      </p:tavLst>
                                    </p:anim>
                                  </p:childTnLst>
                                </p:cTn>
                              </p:par>
                              <p:par>
                                <p:cTn id="169" presetID="42"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animEffect transition="in" filter="fade">
                                      <p:cBhvr>
                                        <p:cTn id="171" dur="1000"/>
                                        <p:tgtEl>
                                          <p:spTgt spid="44"/>
                                        </p:tgtEl>
                                      </p:cBhvr>
                                    </p:animEffect>
                                    <p:anim calcmode="lin" valueType="num">
                                      <p:cBhvr>
                                        <p:cTn id="172" dur="1000" fill="hold"/>
                                        <p:tgtEl>
                                          <p:spTgt spid="44"/>
                                        </p:tgtEl>
                                        <p:attrNameLst>
                                          <p:attrName>ppt_x</p:attrName>
                                        </p:attrNameLst>
                                      </p:cBhvr>
                                      <p:tavLst>
                                        <p:tav tm="0">
                                          <p:val>
                                            <p:strVal val="#ppt_x"/>
                                          </p:val>
                                        </p:tav>
                                        <p:tav tm="100000">
                                          <p:val>
                                            <p:strVal val="#ppt_x"/>
                                          </p:val>
                                        </p:tav>
                                      </p:tavLst>
                                    </p:anim>
                                    <p:anim calcmode="lin" valueType="num">
                                      <p:cBhvr>
                                        <p:cTn id="173" dur="1000" fill="hold"/>
                                        <p:tgtEl>
                                          <p:spTgt spid="44"/>
                                        </p:tgtEl>
                                        <p:attrNameLst>
                                          <p:attrName>ppt_y</p:attrName>
                                        </p:attrNameLst>
                                      </p:cBhvr>
                                      <p:tavLst>
                                        <p:tav tm="0">
                                          <p:val>
                                            <p:strVal val="#ppt_y+.1"/>
                                          </p:val>
                                        </p:tav>
                                        <p:tav tm="100000">
                                          <p:val>
                                            <p:strVal val="#ppt_y"/>
                                          </p:val>
                                        </p:tav>
                                      </p:tavLst>
                                    </p:anim>
                                  </p:childTnLst>
                                </p:cTn>
                              </p:par>
                              <p:par>
                                <p:cTn id="174" presetID="42" presetClass="entr" presetSubtype="0" fill="hold" grpId="0" nodeType="withEffect">
                                  <p:stCondLst>
                                    <p:cond delay="0"/>
                                  </p:stCondLst>
                                  <p:childTnLst>
                                    <p:set>
                                      <p:cBhvr>
                                        <p:cTn id="175" dur="1" fill="hold">
                                          <p:stCondLst>
                                            <p:cond delay="0"/>
                                          </p:stCondLst>
                                        </p:cTn>
                                        <p:tgtEl>
                                          <p:spTgt spid="45"/>
                                        </p:tgtEl>
                                        <p:attrNameLst>
                                          <p:attrName>style.visibility</p:attrName>
                                        </p:attrNameLst>
                                      </p:cBhvr>
                                      <p:to>
                                        <p:strVal val="visible"/>
                                      </p:to>
                                    </p:set>
                                    <p:animEffect transition="in" filter="fade">
                                      <p:cBhvr>
                                        <p:cTn id="176" dur="1000"/>
                                        <p:tgtEl>
                                          <p:spTgt spid="45"/>
                                        </p:tgtEl>
                                      </p:cBhvr>
                                    </p:animEffect>
                                    <p:anim calcmode="lin" valueType="num">
                                      <p:cBhvr>
                                        <p:cTn id="177" dur="1000" fill="hold"/>
                                        <p:tgtEl>
                                          <p:spTgt spid="45"/>
                                        </p:tgtEl>
                                        <p:attrNameLst>
                                          <p:attrName>ppt_x</p:attrName>
                                        </p:attrNameLst>
                                      </p:cBhvr>
                                      <p:tavLst>
                                        <p:tav tm="0">
                                          <p:val>
                                            <p:strVal val="#ppt_x"/>
                                          </p:val>
                                        </p:tav>
                                        <p:tav tm="100000">
                                          <p:val>
                                            <p:strVal val="#ppt_x"/>
                                          </p:val>
                                        </p:tav>
                                      </p:tavLst>
                                    </p:anim>
                                    <p:anim calcmode="lin" valueType="num">
                                      <p:cBhvr>
                                        <p:cTn id="17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46"/>
                                        </p:tgtEl>
                                        <p:attrNameLst>
                                          <p:attrName>style.visibility</p:attrName>
                                        </p:attrNameLst>
                                      </p:cBhvr>
                                      <p:to>
                                        <p:strVal val="visible"/>
                                      </p:to>
                                    </p:set>
                                    <p:animEffect transition="in" filter="fade">
                                      <p:cBhvr>
                                        <p:cTn id="183" dur="1000"/>
                                        <p:tgtEl>
                                          <p:spTgt spid="46"/>
                                        </p:tgtEl>
                                      </p:cBhvr>
                                    </p:animEffect>
                                    <p:anim calcmode="lin" valueType="num">
                                      <p:cBhvr>
                                        <p:cTn id="184" dur="1000" fill="hold"/>
                                        <p:tgtEl>
                                          <p:spTgt spid="46"/>
                                        </p:tgtEl>
                                        <p:attrNameLst>
                                          <p:attrName>ppt_x</p:attrName>
                                        </p:attrNameLst>
                                      </p:cBhvr>
                                      <p:tavLst>
                                        <p:tav tm="0">
                                          <p:val>
                                            <p:strVal val="#ppt_x"/>
                                          </p:val>
                                        </p:tav>
                                        <p:tav tm="100000">
                                          <p:val>
                                            <p:strVal val="#ppt_x"/>
                                          </p:val>
                                        </p:tav>
                                      </p:tavLst>
                                    </p:anim>
                                    <p:anim calcmode="lin" valueType="num">
                                      <p:cBhvr>
                                        <p:cTn id="18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Floating Point</a:t>
            </a:r>
          </a:p>
        </p:txBody>
      </p:sp>
      <p:sp>
        <p:nvSpPr>
          <p:cNvPr id="4" name="TextBox 3"/>
          <p:cNvSpPr txBox="1"/>
          <p:nvPr/>
        </p:nvSpPr>
        <p:spPr>
          <a:xfrm>
            <a:off x="609600" y="1371600"/>
            <a:ext cx="7114705" cy="584775"/>
          </a:xfrm>
          <a:prstGeom prst="rect">
            <a:avLst/>
          </a:prstGeom>
          <a:noFill/>
        </p:spPr>
        <p:txBody>
          <a:bodyPr wrap="none" rtlCol="0">
            <a:spAutoFit/>
          </a:bodyPr>
          <a:lstStyle/>
          <a:p>
            <a:r>
              <a:rPr lang="en-US" sz="3200" dirty="0"/>
              <a:t>Start with decimal floating point: 101.125</a:t>
            </a:r>
          </a:p>
        </p:txBody>
      </p:sp>
      <p:sp>
        <p:nvSpPr>
          <p:cNvPr id="5" name="TextBox 4"/>
          <p:cNvSpPr txBox="1"/>
          <p:nvPr/>
        </p:nvSpPr>
        <p:spPr>
          <a:xfrm>
            <a:off x="6071062" y="3124200"/>
            <a:ext cx="497252" cy="369332"/>
          </a:xfrm>
          <a:prstGeom prst="rect">
            <a:avLst/>
          </a:prstGeom>
          <a:noFill/>
        </p:spPr>
        <p:txBody>
          <a:bodyPr wrap="none" rtlCol="0">
            <a:spAutoFit/>
          </a:bodyPr>
          <a:lstStyle/>
          <a:p>
            <a:r>
              <a:rPr lang="en-US" dirty="0"/>
              <a:t>10</a:t>
            </a:r>
            <a:r>
              <a:rPr lang="en-US" baseline="30000" dirty="0"/>
              <a:t>2</a:t>
            </a:r>
          </a:p>
        </p:txBody>
      </p:sp>
      <p:sp>
        <p:nvSpPr>
          <p:cNvPr id="6" name="TextBox 5"/>
          <p:cNvSpPr txBox="1"/>
          <p:nvPr/>
        </p:nvSpPr>
        <p:spPr>
          <a:xfrm>
            <a:off x="6271071" y="2598987"/>
            <a:ext cx="497252" cy="369332"/>
          </a:xfrm>
          <a:prstGeom prst="rect">
            <a:avLst/>
          </a:prstGeom>
          <a:noFill/>
        </p:spPr>
        <p:txBody>
          <a:bodyPr wrap="none" rtlCol="0">
            <a:spAutoFit/>
          </a:bodyPr>
          <a:lstStyle/>
          <a:p>
            <a:r>
              <a:rPr lang="en-US" dirty="0"/>
              <a:t>10</a:t>
            </a:r>
            <a:r>
              <a:rPr lang="en-US" baseline="30000" dirty="0"/>
              <a:t>1</a:t>
            </a:r>
          </a:p>
        </p:txBody>
      </p:sp>
      <p:sp>
        <p:nvSpPr>
          <p:cNvPr id="7" name="TextBox 6"/>
          <p:cNvSpPr txBox="1"/>
          <p:nvPr/>
        </p:nvSpPr>
        <p:spPr>
          <a:xfrm>
            <a:off x="6518059" y="2204132"/>
            <a:ext cx="497252" cy="369332"/>
          </a:xfrm>
          <a:prstGeom prst="rect">
            <a:avLst/>
          </a:prstGeom>
          <a:noFill/>
        </p:spPr>
        <p:txBody>
          <a:bodyPr wrap="none" rtlCol="0">
            <a:spAutoFit/>
          </a:bodyPr>
          <a:lstStyle/>
          <a:p>
            <a:r>
              <a:rPr lang="en-US" dirty="0"/>
              <a:t>10</a:t>
            </a:r>
            <a:r>
              <a:rPr lang="en-US" baseline="30000" dirty="0"/>
              <a:t>0</a:t>
            </a:r>
          </a:p>
        </p:txBody>
      </p:sp>
      <p:sp>
        <p:nvSpPr>
          <p:cNvPr id="8" name="TextBox 7"/>
          <p:cNvSpPr txBox="1"/>
          <p:nvPr/>
        </p:nvSpPr>
        <p:spPr>
          <a:xfrm>
            <a:off x="6768323" y="2573464"/>
            <a:ext cx="543739" cy="369332"/>
          </a:xfrm>
          <a:prstGeom prst="rect">
            <a:avLst/>
          </a:prstGeom>
          <a:noFill/>
        </p:spPr>
        <p:txBody>
          <a:bodyPr wrap="none" rtlCol="0">
            <a:spAutoFit/>
          </a:bodyPr>
          <a:lstStyle/>
          <a:p>
            <a:r>
              <a:rPr lang="en-US" dirty="0"/>
              <a:t>10</a:t>
            </a:r>
            <a:r>
              <a:rPr lang="en-US" baseline="30000" dirty="0"/>
              <a:t>-1</a:t>
            </a:r>
          </a:p>
        </p:txBody>
      </p:sp>
      <p:sp>
        <p:nvSpPr>
          <p:cNvPr id="9" name="TextBox 8"/>
          <p:cNvSpPr txBox="1"/>
          <p:nvPr/>
        </p:nvSpPr>
        <p:spPr>
          <a:xfrm>
            <a:off x="6984774" y="3212068"/>
            <a:ext cx="543739" cy="369332"/>
          </a:xfrm>
          <a:prstGeom prst="rect">
            <a:avLst/>
          </a:prstGeom>
          <a:noFill/>
        </p:spPr>
        <p:txBody>
          <a:bodyPr wrap="none" rtlCol="0">
            <a:spAutoFit/>
          </a:bodyPr>
          <a:lstStyle/>
          <a:p>
            <a:r>
              <a:rPr lang="en-US" dirty="0"/>
              <a:t>10</a:t>
            </a:r>
            <a:r>
              <a:rPr lang="en-US" baseline="30000" dirty="0"/>
              <a:t>-2</a:t>
            </a:r>
          </a:p>
        </p:txBody>
      </p:sp>
      <p:sp>
        <p:nvSpPr>
          <p:cNvPr id="10" name="TextBox 9"/>
          <p:cNvSpPr txBox="1"/>
          <p:nvPr/>
        </p:nvSpPr>
        <p:spPr>
          <a:xfrm>
            <a:off x="7208142" y="3555913"/>
            <a:ext cx="543739" cy="369332"/>
          </a:xfrm>
          <a:prstGeom prst="rect">
            <a:avLst/>
          </a:prstGeom>
          <a:noFill/>
        </p:spPr>
        <p:txBody>
          <a:bodyPr wrap="none" rtlCol="0">
            <a:spAutoFit/>
          </a:bodyPr>
          <a:lstStyle/>
          <a:p>
            <a:r>
              <a:rPr lang="en-US" dirty="0"/>
              <a:t>10</a:t>
            </a:r>
            <a:r>
              <a:rPr lang="en-US" baseline="30000" dirty="0"/>
              <a:t>-3</a:t>
            </a:r>
          </a:p>
        </p:txBody>
      </p:sp>
      <p:cxnSp>
        <p:nvCxnSpPr>
          <p:cNvPr id="12" name="Straight Arrow Connector 11"/>
          <p:cNvCxnSpPr/>
          <p:nvPr/>
        </p:nvCxnSpPr>
        <p:spPr>
          <a:xfrm flipH="1" flipV="1">
            <a:off x="6766685" y="1828800"/>
            <a:ext cx="1" cy="3926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519823" y="1828800"/>
            <a:ext cx="0" cy="8265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324600" y="1836358"/>
            <a:ext cx="1638" cy="13640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0"/>
          </p:cNvCxnSpPr>
          <p:nvPr/>
        </p:nvCxnSpPr>
        <p:spPr>
          <a:xfrm flipH="1" flipV="1">
            <a:off x="7040192" y="1836358"/>
            <a:ext cx="1" cy="737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236492" y="1828801"/>
            <a:ext cx="20152" cy="13832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7474923" y="1843915"/>
            <a:ext cx="1" cy="17453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5800" y="3962400"/>
            <a:ext cx="7112653" cy="584775"/>
          </a:xfrm>
          <a:prstGeom prst="rect">
            <a:avLst/>
          </a:prstGeom>
          <a:noFill/>
        </p:spPr>
        <p:txBody>
          <a:bodyPr wrap="none" rtlCol="0">
            <a:spAutoFit/>
          </a:bodyPr>
          <a:lstStyle/>
          <a:p>
            <a:r>
              <a:rPr lang="en-US" sz="3200" dirty="0"/>
              <a:t>Binary works the same way: 1100101.001</a:t>
            </a:r>
          </a:p>
        </p:txBody>
      </p:sp>
      <p:sp>
        <p:nvSpPr>
          <p:cNvPr id="28" name="TextBox 27"/>
          <p:cNvSpPr txBox="1"/>
          <p:nvPr/>
        </p:nvSpPr>
        <p:spPr>
          <a:xfrm>
            <a:off x="7063929" y="5856100"/>
            <a:ext cx="426720" cy="369332"/>
          </a:xfrm>
          <a:prstGeom prst="rect">
            <a:avLst/>
          </a:prstGeom>
          <a:noFill/>
        </p:spPr>
        <p:txBody>
          <a:bodyPr wrap="none" rtlCol="0">
            <a:spAutoFit/>
          </a:bodyPr>
          <a:lstStyle/>
          <a:p>
            <a:r>
              <a:rPr lang="en-US" dirty="0"/>
              <a:t>2</a:t>
            </a:r>
            <a:r>
              <a:rPr lang="en-US" baseline="30000" dirty="0"/>
              <a:t>-2</a:t>
            </a:r>
          </a:p>
        </p:txBody>
      </p:sp>
      <p:cxnSp>
        <p:nvCxnSpPr>
          <p:cNvPr id="29" name="Straight Arrow Connector 28"/>
          <p:cNvCxnSpPr/>
          <p:nvPr/>
        </p:nvCxnSpPr>
        <p:spPr>
          <a:xfrm flipH="1" flipV="1">
            <a:off x="7111790" y="4480390"/>
            <a:ext cx="1" cy="737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8" idx="0"/>
          </p:cNvCxnSpPr>
          <p:nvPr/>
        </p:nvCxnSpPr>
        <p:spPr>
          <a:xfrm flipV="1">
            <a:off x="7277289" y="4472834"/>
            <a:ext cx="38360" cy="13832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7546521" y="4487947"/>
            <a:ext cx="1" cy="17453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896037" y="5257800"/>
            <a:ext cx="426720" cy="369332"/>
          </a:xfrm>
          <a:prstGeom prst="rect">
            <a:avLst/>
          </a:prstGeom>
          <a:noFill/>
        </p:spPr>
        <p:txBody>
          <a:bodyPr wrap="none" rtlCol="0">
            <a:spAutoFit/>
          </a:bodyPr>
          <a:lstStyle/>
          <a:p>
            <a:r>
              <a:rPr lang="en-US" dirty="0"/>
              <a:t>2</a:t>
            </a:r>
            <a:r>
              <a:rPr lang="en-US" baseline="30000" dirty="0"/>
              <a:t>-1</a:t>
            </a:r>
          </a:p>
        </p:txBody>
      </p:sp>
      <p:sp>
        <p:nvSpPr>
          <p:cNvPr id="33" name="TextBox 32"/>
          <p:cNvSpPr txBox="1"/>
          <p:nvPr/>
        </p:nvSpPr>
        <p:spPr>
          <a:xfrm>
            <a:off x="7277415" y="6298983"/>
            <a:ext cx="426720" cy="369332"/>
          </a:xfrm>
          <a:prstGeom prst="rect">
            <a:avLst/>
          </a:prstGeom>
          <a:noFill/>
        </p:spPr>
        <p:txBody>
          <a:bodyPr wrap="none" rtlCol="0">
            <a:spAutoFit/>
          </a:bodyPr>
          <a:lstStyle/>
          <a:p>
            <a:r>
              <a:rPr lang="en-US" dirty="0"/>
              <a:t>2</a:t>
            </a:r>
            <a:r>
              <a:rPr lang="en-US" baseline="30000" dirty="0"/>
              <a:t>-3</a:t>
            </a:r>
          </a:p>
        </p:txBody>
      </p:sp>
      <p:sp>
        <p:nvSpPr>
          <p:cNvPr id="34" name="TextBox 33"/>
          <p:cNvSpPr txBox="1"/>
          <p:nvPr/>
        </p:nvSpPr>
        <p:spPr>
          <a:xfrm>
            <a:off x="6127237" y="5715000"/>
            <a:ext cx="380232" cy="369332"/>
          </a:xfrm>
          <a:prstGeom prst="rect">
            <a:avLst/>
          </a:prstGeom>
          <a:noFill/>
        </p:spPr>
        <p:txBody>
          <a:bodyPr wrap="none" rtlCol="0">
            <a:spAutoFit/>
          </a:bodyPr>
          <a:lstStyle/>
          <a:p>
            <a:r>
              <a:rPr lang="en-US" dirty="0"/>
              <a:t>2</a:t>
            </a:r>
            <a:r>
              <a:rPr lang="en-US" baseline="30000" dirty="0"/>
              <a:t>2</a:t>
            </a:r>
          </a:p>
        </p:txBody>
      </p:sp>
      <p:sp>
        <p:nvSpPr>
          <p:cNvPr id="35" name="TextBox 34"/>
          <p:cNvSpPr txBox="1"/>
          <p:nvPr/>
        </p:nvSpPr>
        <p:spPr>
          <a:xfrm>
            <a:off x="6327246" y="5189787"/>
            <a:ext cx="380232" cy="369332"/>
          </a:xfrm>
          <a:prstGeom prst="rect">
            <a:avLst/>
          </a:prstGeom>
          <a:noFill/>
        </p:spPr>
        <p:txBody>
          <a:bodyPr wrap="none" rtlCol="0">
            <a:spAutoFit/>
          </a:bodyPr>
          <a:lstStyle/>
          <a:p>
            <a:r>
              <a:rPr lang="en-US" dirty="0"/>
              <a:t>2</a:t>
            </a:r>
            <a:r>
              <a:rPr lang="en-US" baseline="30000" dirty="0"/>
              <a:t>1</a:t>
            </a:r>
          </a:p>
        </p:txBody>
      </p:sp>
      <p:sp>
        <p:nvSpPr>
          <p:cNvPr id="36" name="TextBox 35"/>
          <p:cNvSpPr txBox="1"/>
          <p:nvPr/>
        </p:nvSpPr>
        <p:spPr>
          <a:xfrm>
            <a:off x="6574234" y="4794932"/>
            <a:ext cx="380232" cy="369332"/>
          </a:xfrm>
          <a:prstGeom prst="rect">
            <a:avLst/>
          </a:prstGeom>
          <a:noFill/>
        </p:spPr>
        <p:txBody>
          <a:bodyPr wrap="none" rtlCol="0">
            <a:spAutoFit/>
          </a:bodyPr>
          <a:lstStyle/>
          <a:p>
            <a:r>
              <a:rPr lang="en-US" dirty="0"/>
              <a:t>2</a:t>
            </a:r>
            <a:r>
              <a:rPr lang="en-US" baseline="30000" dirty="0"/>
              <a:t>0</a:t>
            </a:r>
          </a:p>
        </p:txBody>
      </p:sp>
      <p:cxnSp>
        <p:nvCxnSpPr>
          <p:cNvPr id="37" name="Straight Arrow Connector 36"/>
          <p:cNvCxnSpPr/>
          <p:nvPr/>
        </p:nvCxnSpPr>
        <p:spPr>
          <a:xfrm flipH="1" flipV="1">
            <a:off x="6822860" y="4419600"/>
            <a:ext cx="1" cy="3926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575998" y="4419600"/>
            <a:ext cx="0" cy="8265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6380775" y="4427158"/>
            <a:ext cx="1638" cy="13640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127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8"/>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66C0638D-D52C-4B09-A94A-3790E9114B1D}" type="slidenum">
              <a:rPr lang="en-AU" altLang="en-US" sz="1200" smtClean="0">
                <a:solidFill>
                  <a:srgbClr val="898989"/>
                </a:solidFill>
                <a:cs typeface="Arial" panose="020B0604020202020204" pitchFamily="34" charset="0"/>
              </a:rPr>
              <a:pPr algn="l" fontAlgn="base">
                <a:spcBef>
                  <a:spcPct val="0"/>
                </a:spcBef>
                <a:spcAft>
                  <a:spcPct val="0"/>
                </a:spcAft>
                <a:buFontTx/>
                <a:buNone/>
              </a:pPr>
              <a:t>42</a:t>
            </a:fld>
            <a:endParaRPr lang="en-AU" altLang="en-US" sz="1200">
              <a:solidFill>
                <a:srgbClr val="898989"/>
              </a:solidFill>
              <a:cs typeface="Arial" panose="020B0604020202020204" pitchFamily="34" charset="0"/>
            </a:endParaRPr>
          </a:p>
        </p:txBody>
      </p:sp>
      <p:sp>
        <p:nvSpPr>
          <p:cNvPr id="4099" name="Rectangle 8"/>
          <p:cNvSpPr>
            <a:spLocks noGrp="1" noChangeArrowheads="1"/>
          </p:cNvSpPr>
          <p:nvPr>
            <p:ph type="title"/>
          </p:nvPr>
        </p:nvSpPr>
        <p:spPr/>
        <p:txBody>
          <a:bodyPr/>
          <a:lstStyle/>
          <a:p>
            <a:pPr eaLnBrk="1" hangingPunct="1"/>
            <a:r>
              <a:rPr lang="en-US" altLang="en-US"/>
              <a:t>Defining Performance</a:t>
            </a:r>
            <a:endParaRPr lang="en-AU" altLang="en-US"/>
          </a:p>
        </p:txBody>
      </p:sp>
      <p:sp>
        <p:nvSpPr>
          <p:cNvPr id="4100" name="Rectangle 9"/>
          <p:cNvSpPr>
            <a:spLocks noGrp="1" noChangeArrowheads="1"/>
          </p:cNvSpPr>
          <p:nvPr>
            <p:ph type="body" idx="1"/>
          </p:nvPr>
        </p:nvSpPr>
        <p:spPr>
          <a:xfrm>
            <a:off x="684213" y="1125538"/>
            <a:ext cx="8270875" cy="503237"/>
          </a:xfrm>
        </p:spPr>
        <p:txBody>
          <a:bodyPr/>
          <a:lstStyle/>
          <a:p>
            <a:pPr eaLnBrk="1" hangingPunct="1">
              <a:lnSpc>
                <a:spcPct val="90000"/>
              </a:lnSpc>
            </a:pPr>
            <a:r>
              <a:rPr lang="en-AU" altLang="en-US" sz="2800"/>
              <a:t>Which airplane has the best performance?</a:t>
            </a:r>
          </a:p>
        </p:txBody>
      </p:sp>
      <p:graphicFrame>
        <p:nvGraphicFramePr>
          <p:cNvPr id="4101" name="Object 3"/>
          <p:cNvGraphicFramePr>
            <a:graphicFrameLocks noChangeAspect="1"/>
          </p:cNvGraphicFramePr>
          <p:nvPr/>
        </p:nvGraphicFramePr>
        <p:xfrm>
          <a:off x="900113" y="1839913"/>
          <a:ext cx="3167062" cy="2098675"/>
        </p:xfrm>
        <a:graphic>
          <a:graphicData uri="http://schemas.openxmlformats.org/presentationml/2006/ole">
            <mc:AlternateContent xmlns:mc="http://schemas.openxmlformats.org/markup-compatibility/2006">
              <mc:Choice xmlns:v="urn:schemas-microsoft-com:vml" Requires="v">
                <p:oleObj spid="_x0000_s1074" name="Chart" r:id="rId4" imgW="4060042" imgH="2690610" progId="MSGraph.Chart.8">
                  <p:embed followColorScheme="full"/>
                </p:oleObj>
              </mc:Choice>
              <mc:Fallback>
                <p:oleObj name="Chart" r:id="rId4" imgW="4060042" imgH="2690610" progId="MSGraph.Chart.8">
                  <p:embed followColorScheme="full"/>
                  <p:pic>
                    <p:nvPicPr>
                      <p:cNvPr id="4101" name="Object 3"/>
                      <p:cNvPicPr>
                        <a:picLocks noChangeAspect="1" noChangeArrowheads="1"/>
                      </p:cNvPicPr>
                      <p:nvPr/>
                    </p:nvPicPr>
                    <p:blipFill>
                      <a:blip r:embed="rId5"/>
                      <a:srcRect/>
                      <a:stretch>
                        <a:fillRect/>
                      </a:stretch>
                    </p:blipFill>
                    <p:spPr bwMode="auto">
                      <a:xfrm>
                        <a:off x="900113" y="1839913"/>
                        <a:ext cx="3167062"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2" name="Object 4"/>
          <p:cNvGraphicFramePr>
            <a:graphicFrameLocks noChangeAspect="1"/>
          </p:cNvGraphicFramePr>
          <p:nvPr/>
        </p:nvGraphicFramePr>
        <p:xfrm>
          <a:off x="4356100" y="1836738"/>
          <a:ext cx="3352800" cy="2098675"/>
        </p:xfrm>
        <a:graphic>
          <a:graphicData uri="http://schemas.openxmlformats.org/presentationml/2006/ole">
            <mc:AlternateContent xmlns:mc="http://schemas.openxmlformats.org/markup-compatibility/2006">
              <mc:Choice xmlns:v="urn:schemas-microsoft-com:vml" Requires="v">
                <p:oleObj spid="_x0000_s1075" name="Chart" r:id="rId6" imgW="4298212" imgH="2690610" progId="MSGraph.Chart.8">
                  <p:embed followColorScheme="full"/>
                </p:oleObj>
              </mc:Choice>
              <mc:Fallback>
                <p:oleObj name="Chart" r:id="rId6" imgW="4298212" imgH="2690610" progId="MSGraph.Chart.8">
                  <p:embed followColorScheme="full"/>
                  <p:pic>
                    <p:nvPicPr>
                      <p:cNvPr id="4102" name="Object 4"/>
                      <p:cNvPicPr>
                        <a:picLocks noChangeAspect="1" noChangeArrowheads="1"/>
                      </p:cNvPicPr>
                      <p:nvPr/>
                    </p:nvPicPr>
                    <p:blipFill>
                      <a:blip r:embed="rId7"/>
                      <a:srcRect/>
                      <a:stretch>
                        <a:fillRect/>
                      </a:stretch>
                    </p:blipFill>
                    <p:spPr bwMode="auto">
                      <a:xfrm>
                        <a:off x="4356100" y="1836738"/>
                        <a:ext cx="3352800"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3" name="Object 5"/>
          <p:cNvGraphicFramePr>
            <a:graphicFrameLocks noChangeAspect="1"/>
          </p:cNvGraphicFramePr>
          <p:nvPr/>
        </p:nvGraphicFramePr>
        <p:xfrm>
          <a:off x="900113" y="4065588"/>
          <a:ext cx="3167062" cy="2098675"/>
        </p:xfrm>
        <a:graphic>
          <a:graphicData uri="http://schemas.openxmlformats.org/presentationml/2006/ole">
            <mc:AlternateContent xmlns:mc="http://schemas.openxmlformats.org/markup-compatibility/2006">
              <mc:Choice xmlns:v="urn:schemas-microsoft-com:vml" Requires="v">
                <p:oleObj spid="_x0000_s1076" name="Chart" r:id="rId8" imgW="4060042" imgH="2690610" progId="MSGraph.Chart.8">
                  <p:embed followColorScheme="full"/>
                </p:oleObj>
              </mc:Choice>
              <mc:Fallback>
                <p:oleObj name="Chart" r:id="rId8" imgW="4060042" imgH="2690610" progId="MSGraph.Chart.8">
                  <p:embed followColorScheme="full"/>
                  <p:pic>
                    <p:nvPicPr>
                      <p:cNvPr id="4103" name="Object 5"/>
                      <p:cNvPicPr>
                        <a:picLocks noChangeAspect="1" noChangeArrowheads="1"/>
                      </p:cNvPicPr>
                      <p:nvPr/>
                    </p:nvPicPr>
                    <p:blipFill>
                      <a:blip r:embed="rId9"/>
                      <a:srcRect/>
                      <a:stretch>
                        <a:fillRect/>
                      </a:stretch>
                    </p:blipFill>
                    <p:spPr bwMode="auto">
                      <a:xfrm>
                        <a:off x="900113" y="4065588"/>
                        <a:ext cx="3167062"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4" name="Object 6"/>
          <p:cNvGraphicFramePr>
            <a:graphicFrameLocks noChangeAspect="1"/>
          </p:cNvGraphicFramePr>
          <p:nvPr/>
        </p:nvGraphicFramePr>
        <p:xfrm>
          <a:off x="4356100" y="4056063"/>
          <a:ext cx="3379788" cy="2109787"/>
        </p:xfrm>
        <a:graphic>
          <a:graphicData uri="http://schemas.openxmlformats.org/presentationml/2006/ole">
            <mc:AlternateContent xmlns:mc="http://schemas.openxmlformats.org/markup-compatibility/2006">
              <mc:Choice xmlns:v="urn:schemas-microsoft-com:vml" Requires="v">
                <p:oleObj spid="_x0000_s1077" name="Chart" r:id="rId10" imgW="4309907" imgH="2690610" progId="MSGraph.Chart.8">
                  <p:embed followColorScheme="full"/>
                </p:oleObj>
              </mc:Choice>
              <mc:Fallback>
                <p:oleObj name="Chart" r:id="rId10" imgW="4309907" imgH="2690610" progId="MSGraph.Chart.8">
                  <p:embed followColorScheme="full"/>
                  <p:pic>
                    <p:nvPicPr>
                      <p:cNvPr id="4104" name="Object 6"/>
                      <p:cNvPicPr>
                        <a:picLocks noChangeAspect="1" noChangeArrowheads="1"/>
                      </p:cNvPicPr>
                      <p:nvPr/>
                    </p:nvPicPr>
                    <p:blipFill>
                      <a:blip r:embed="rId11"/>
                      <a:srcRect/>
                      <a:stretch>
                        <a:fillRect/>
                      </a:stretch>
                    </p:blipFill>
                    <p:spPr bwMode="auto">
                      <a:xfrm>
                        <a:off x="4356100" y="4056063"/>
                        <a:ext cx="3379788" cy="2109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5" name="Text Box 7"/>
          <p:cNvSpPr txBox="1">
            <a:spLocks noChangeArrowheads="1"/>
          </p:cNvSpPr>
          <p:nvPr/>
        </p:nvSpPr>
        <p:spPr bwMode="auto">
          <a:xfrm rot="5400000">
            <a:off x="7960519" y="816769"/>
            <a:ext cx="2000250"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chemeClr val="folHlink"/>
                </a:solidFill>
              </a:rPr>
              <a:t>§1.4 Performance</a:t>
            </a:r>
          </a:p>
        </p:txBody>
      </p:sp>
      <p:sp>
        <p:nvSpPr>
          <p:cNvPr id="4106" name="TextBox 1"/>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29</a:t>
            </a:r>
          </a:p>
        </p:txBody>
      </p:sp>
    </p:spTree>
    <p:extLst>
      <p:ext uri="{BB962C8B-B14F-4D97-AF65-F5344CB8AC3E}">
        <p14:creationId xmlns:p14="http://schemas.microsoft.com/office/powerpoint/2010/main" val="4983836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1D945930-095F-4F3E-863C-42DD90C1C44E}" type="slidenum">
              <a:rPr lang="en-AU" altLang="en-US" sz="1200" smtClean="0">
                <a:solidFill>
                  <a:srgbClr val="898989"/>
                </a:solidFill>
                <a:cs typeface="Arial" panose="020B0604020202020204" pitchFamily="34" charset="0"/>
              </a:rPr>
              <a:pPr algn="l" fontAlgn="base">
                <a:spcBef>
                  <a:spcPct val="0"/>
                </a:spcBef>
                <a:spcAft>
                  <a:spcPct val="0"/>
                </a:spcAft>
                <a:buFontTx/>
                <a:buNone/>
              </a:pPr>
              <a:t>43</a:t>
            </a:fld>
            <a:endParaRPr lang="en-AU" altLang="en-US" sz="1200">
              <a:solidFill>
                <a:srgbClr val="898989"/>
              </a:solidFill>
              <a:cs typeface="Arial" panose="020B0604020202020204" pitchFamily="34" charset="0"/>
            </a:endParaRPr>
          </a:p>
        </p:txBody>
      </p:sp>
      <p:sp>
        <p:nvSpPr>
          <p:cNvPr id="6147" name="Rectangle 2"/>
          <p:cNvSpPr>
            <a:spLocks noGrp="1" noChangeArrowheads="1"/>
          </p:cNvSpPr>
          <p:nvPr>
            <p:ph type="title"/>
          </p:nvPr>
        </p:nvSpPr>
        <p:spPr/>
        <p:txBody>
          <a:bodyPr/>
          <a:lstStyle/>
          <a:p>
            <a:pPr eaLnBrk="1" hangingPunct="1"/>
            <a:r>
              <a:rPr lang="en-US" altLang="en-US" sz="4000"/>
              <a:t>Response Time and Throughput</a:t>
            </a:r>
            <a:endParaRPr lang="en-AU" altLang="en-US" sz="4000"/>
          </a:p>
        </p:txBody>
      </p:sp>
      <p:sp>
        <p:nvSpPr>
          <p:cNvPr id="6148" name="Rectangle 3"/>
          <p:cNvSpPr>
            <a:spLocks noGrp="1" noChangeArrowheads="1"/>
          </p:cNvSpPr>
          <p:nvPr>
            <p:ph type="body" idx="1"/>
          </p:nvPr>
        </p:nvSpPr>
        <p:spPr/>
        <p:txBody>
          <a:bodyPr/>
          <a:lstStyle/>
          <a:p>
            <a:pPr eaLnBrk="1" hangingPunct="1"/>
            <a:r>
              <a:rPr lang="en-US" altLang="en-US" sz="2800"/>
              <a:t>Response time</a:t>
            </a:r>
          </a:p>
          <a:p>
            <a:pPr lvl="1" eaLnBrk="1" hangingPunct="1"/>
            <a:r>
              <a:rPr lang="en-US" altLang="en-US" sz="2400"/>
              <a:t>How long it takes to do a task</a:t>
            </a:r>
          </a:p>
          <a:p>
            <a:pPr eaLnBrk="1" hangingPunct="1"/>
            <a:r>
              <a:rPr lang="en-US" altLang="en-US" sz="2800"/>
              <a:t>Throughput</a:t>
            </a:r>
          </a:p>
          <a:p>
            <a:pPr lvl="1" eaLnBrk="1" hangingPunct="1"/>
            <a:r>
              <a:rPr lang="en-US" altLang="en-US" sz="2400"/>
              <a:t>Total work done per unit time</a:t>
            </a:r>
          </a:p>
          <a:p>
            <a:pPr lvl="2" eaLnBrk="1" hangingPunct="1"/>
            <a:r>
              <a:rPr lang="en-US" altLang="en-US" sz="2000"/>
              <a:t>e.g., tasks/transactions/… per hour</a:t>
            </a:r>
          </a:p>
          <a:p>
            <a:pPr eaLnBrk="1" hangingPunct="1"/>
            <a:r>
              <a:rPr lang="en-US" altLang="en-US" sz="2800"/>
              <a:t>How are response time and throughput affected by</a:t>
            </a:r>
          </a:p>
          <a:p>
            <a:pPr lvl="1" eaLnBrk="1" hangingPunct="1"/>
            <a:r>
              <a:rPr lang="en-US" altLang="en-US" sz="2400"/>
              <a:t>Replacing the processor with a faster version?</a:t>
            </a:r>
          </a:p>
          <a:p>
            <a:pPr lvl="1" eaLnBrk="1" hangingPunct="1"/>
            <a:r>
              <a:rPr lang="en-US" altLang="en-US" sz="2400"/>
              <a:t>Adding more processors?</a:t>
            </a:r>
          </a:p>
          <a:p>
            <a:pPr eaLnBrk="1" hangingPunct="1"/>
            <a:r>
              <a:rPr lang="en-US" altLang="en-US" sz="2800"/>
              <a:t>We’ll focus on response time for now…</a:t>
            </a:r>
            <a:endParaRPr lang="en-AU" altLang="en-US" sz="2800"/>
          </a:p>
        </p:txBody>
      </p:sp>
      <p:sp>
        <p:nvSpPr>
          <p:cNvPr id="6149" name="TextBox 4"/>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30</a:t>
            </a:r>
          </a:p>
        </p:txBody>
      </p:sp>
    </p:spTree>
    <p:extLst>
      <p:ext uri="{BB962C8B-B14F-4D97-AF65-F5344CB8AC3E}">
        <p14:creationId xmlns:p14="http://schemas.microsoft.com/office/powerpoint/2010/main" val="21163177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5"/>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F728B4A0-96D9-4C71-89D5-524541A3E99E}" type="slidenum">
              <a:rPr lang="en-AU" altLang="en-US" sz="1200" smtClean="0">
                <a:solidFill>
                  <a:srgbClr val="898989"/>
                </a:solidFill>
                <a:cs typeface="Arial" panose="020B0604020202020204" pitchFamily="34" charset="0"/>
              </a:rPr>
              <a:pPr algn="l" fontAlgn="base">
                <a:spcBef>
                  <a:spcPct val="0"/>
                </a:spcBef>
                <a:spcAft>
                  <a:spcPct val="0"/>
                </a:spcAft>
                <a:buFontTx/>
                <a:buNone/>
              </a:pPr>
              <a:t>44</a:t>
            </a:fld>
            <a:endParaRPr lang="en-AU" altLang="en-US" sz="1200">
              <a:solidFill>
                <a:srgbClr val="898989"/>
              </a:solidFill>
              <a:cs typeface="Arial" panose="020B0604020202020204" pitchFamily="34" charset="0"/>
            </a:endParaRPr>
          </a:p>
        </p:txBody>
      </p:sp>
      <p:sp>
        <p:nvSpPr>
          <p:cNvPr id="8195" name="Rectangle 2"/>
          <p:cNvSpPr>
            <a:spLocks noGrp="1" noChangeArrowheads="1"/>
          </p:cNvSpPr>
          <p:nvPr>
            <p:ph type="title"/>
          </p:nvPr>
        </p:nvSpPr>
        <p:spPr/>
        <p:txBody>
          <a:bodyPr/>
          <a:lstStyle/>
          <a:p>
            <a:pPr eaLnBrk="1" hangingPunct="1"/>
            <a:r>
              <a:rPr lang="en-US" altLang="en-US"/>
              <a:t>Relative Performance</a:t>
            </a:r>
            <a:endParaRPr lang="en-AU" altLang="en-US"/>
          </a:p>
        </p:txBody>
      </p:sp>
      <p:sp>
        <p:nvSpPr>
          <p:cNvPr id="8196" name="Rectangle 3"/>
          <p:cNvSpPr>
            <a:spLocks noGrp="1" noChangeArrowheads="1"/>
          </p:cNvSpPr>
          <p:nvPr>
            <p:ph type="body" idx="1"/>
          </p:nvPr>
        </p:nvSpPr>
        <p:spPr>
          <a:xfrm>
            <a:off x="684213" y="1125538"/>
            <a:ext cx="8270875" cy="1223962"/>
          </a:xfrm>
        </p:spPr>
        <p:txBody>
          <a:bodyPr/>
          <a:lstStyle/>
          <a:p>
            <a:pPr eaLnBrk="1" hangingPunct="1"/>
            <a:r>
              <a:rPr lang="en-US" altLang="en-US"/>
              <a:t>Define Performance = 1/Execution Time</a:t>
            </a:r>
          </a:p>
          <a:p>
            <a:pPr eaLnBrk="1" hangingPunct="1"/>
            <a:r>
              <a:rPr lang="en-US" altLang="en-US"/>
              <a:t>“X is </a:t>
            </a:r>
            <a:r>
              <a:rPr lang="en-US" altLang="en-US" i="1">
                <a:latin typeface="Times New Roman" panose="02020603050405020304" pitchFamily="18" charset="0"/>
              </a:rPr>
              <a:t>n</a:t>
            </a:r>
            <a:r>
              <a:rPr lang="en-US" altLang="en-US"/>
              <a:t> times faster than Y”</a:t>
            </a:r>
          </a:p>
        </p:txBody>
      </p:sp>
      <p:graphicFrame>
        <p:nvGraphicFramePr>
          <p:cNvPr id="8197" name="Object 4"/>
          <p:cNvGraphicFramePr>
            <a:graphicFrameLocks noChangeAspect="1"/>
          </p:cNvGraphicFramePr>
          <p:nvPr/>
        </p:nvGraphicFramePr>
        <p:xfrm>
          <a:off x="1547813" y="2420938"/>
          <a:ext cx="5765800" cy="1008062"/>
        </p:xfrm>
        <a:graphic>
          <a:graphicData uri="http://schemas.openxmlformats.org/presentationml/2006/ole">
            <mc:AlternateContent xmlns:mc="http://schemas.openxmlformats.org/markup-compatibility/2006">
              <mc:Choice xmlns:v="urn:schemas-microsoft-com:vml" Requires="v">
                <p:oleObj spid="_x0000_s2062" name="Equation" r:id="rId4" imgW="2616200" imgH="457200" progId="Equation.3">
                  <p:embed/>
                </p:oleObj>
              </mc:Choice>
              <mc:Fallback>
                <p:oleObj name="Equation" r:id="rId4" imgW="2616200" imgH="457200" progId="Equation.3">
                  <p:embed/>
                  <p:pic>
                    <p:nvPicPr>
                      <p:cNvPr id="819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420938"/>
                        <a:ext cx="5765800" cy="1008062"/>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8" name="Rectangle 5"/>
          <p:cNvSpPr>
            <a:spLocks noChangeArrowheads="1"/>
          </p:cNvSpPr>
          <p:nvPr/>
        </p:nvSpPr>
        <p:spPr bwMode="auto">
          <a:xfrm>
            <a:off x="684213" y="3573463"/>
            <a:ext cx="82708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folHlink"/>
              </a:buClr>
              <a:buSzPct val="60000"/>
              <a:buFont typeface="Wingdings" panose="05000000000000000000" pitchFamily="2" charset="2"/>
              <a:buChar char="n"/>
            </a:pPr>
            <a:r>
              <a:rPr lang="en-US" altLang="en-US"/>
              <a:t>Example: time taken to run a program</a:t>
            </a:r>
          </a:p>
          <a:p>
            <a:pPr lvl="1" eaLnBrk="1" hangingPunct="1">
              <a:buClr>
                <a:schemeClr val="hlink"/>
              </a:buClr>
              <a:buSzPct val="55000"/>
              <a:buFont typeface="Wingdings" panose="05000000000000000000" pitchFamily="2" charset="2"/>
              <a:buChar char="n"/>
            </a:pPr>
            <a:r>
              <a:rPr lang="en-US" altLang="en-US"/>
              <a:t>10s on A, 15s on B</a:t>
            </a:r>
          </a:p>
          <a:p>
            <a:pPr lvl="1" eaLnBrk="1" hangingPunct="1">
              <a:buClr>
                <a:schemeClr val="hlink"/>
              </a:buClr>
              <a:buSzPct val="55000"/>
              <a:buFont typeface="Wingdings" panose="05000000000000000000" pitchFamily="2" charset="2"/>
              <a:buChar char="n"/>
            </a:pPr>
            <a:r>
              <a:rPr lang="en-US" altLang="en-US"/>
              <a:t>Execution Time</a:t>
            </a:r>
            <a:r>
              <a:rPr lang="en-US" altLang="en-US" baseline="-25000"/>
              <a:t>B</a:t>
            </a:r>
            <a:r>
              <a:rPr lang="en-US" altLang="en-US"/>
              <a:t> / Execution Time</a:t>
            </a:r>
            <a:r>
              <a:rPr lang="en-US" altLang="en-US" baseline="-25000"/>
              <a:t>A</a:t>
            </a:r>
            <a:r>
              <a:rPr lang="en-US" altLang="en-US"/>
              <a:t/>
            </a:r>
            <a:br>
              <a:rPr lang="en-US" altLang="en-US"/>
            </a:br>
            <a:r>
              <a:rPr lang="en-US" altLang="en-US"/>
              <a:t>= 15s / 10s = 1.5</a:t>
            </a:r>
          </a:p>
          <a:p>
            <a:pPr lvl="1" eaLnBrk="1" hangingPunct="1">
              <a:buClr>
                <a:schemeClr val="hlink"/>
              </a:buClr>
              <a:buSzPct val="55000"/>
              <a:buFont typeface="Wingdings" panose="05000000000000000000" pitchFamily="2" charset="2"/>
              <a:buChar char="n"/>
            </a:pPr>
            <a:r>
              <a:rPr lang="en-US" altLang="en-US"/>
              <a:t>So A is 1.5 times faster than B</a:t>
            </a:r>
            <a:endParaRPr lang="en-AU" altLang="en-US"/>
          </a:p>
        </p:txBody>
      </p:sp>
      <p:sp>
        <p:nvSpPr>
          <p:cNvPr id="8199" name="TextBox 2"/>
          <p:cNvSpPr txBox="1">
            <a:spLocks noChangeArrowheads="1"/>
          </p:cNvSpPr>
          <p:nvPr/>
        </p:nvSpPr>
        <p:spPr bwMode="auto">
          <a:xfrm>
            <a:off x="7772400" y="914400"/>
            <a:ext cx="1371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t>Performance and execution time are inversely related</a:t>
            </a:r>
          </a:p>
        </p:txBody>
      </p:sp>
      <p:sp>
        <p:nvSpPr>
          <p:cNvPr id="8200" name="TextBox 7"/>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30</a:t>
            </a:r>
          </a:p>
        </p:txBody>
      </p:sp>
    </p:spTree>
    <p:extLst>
      <p:ext uri="{BB962C8B-B14F-4D97-AF65-F5344CB8AC3E}">
        <p14:creationId xmlns:p14="http://schemas.microsoft.com/office/powerpoint/2010/main" val="501560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a:t>Talking About Performance</a:t>
            </a:r>
          </a:p>
        </p:txBody>
      </p:sp>
      <p:sp>
        <p:nvSpPr>
          <p:cNvPr id="10243" name="Content Placeholder 2"/>
          <p:cNvSpPr>
            <a:spLocks noGrp="1"/>
          </p:cNvSpPr>
          <p:nvPr>
            <p:ph idx="1"/>
          </p:nvPr>
        </p:nvSpPr>
        <p:spPr/>
        <p:txBody>
          <a:bodyPr>
            <a:normAutofit lnSpcReduction="10000"/>
          </a:bodyPr>
          <a:lstStyle/>
          <a:p>
            <a:r>
              <a:rPr lang="en-US" altLang="en-US"/>
              <a:t>Machine A is faster than machine B if</a:t>
            </a:r>
          </a:p>
          <a:p>
            <a:pPr lvl="1"/>
            <a:r>
              <a:rPr lang="en-US" altLang="en-US"/>
              <a:t>The same work takes less time on machine A</a:t>
            </a:r>
          </a:p>
          <a:p>
            <a:pPr lvl="1"/>
            <a:r>
              <a:rPr lang="en-US" altLang="en-US"/>
              <a:t>Machine A does more than machine B in the same (or less) time</a:t>
            </a:r>
          </a:p>
          <a:p>
            <a:r>
              <a:rPr lang="en-US" altLang="en-US"/>
              <a:t>If A is x times faster than B (and A is, in fact, faster) then x &gt; 1</a:t>
            </a:r>
          </a:p>
          <a:p>
            <a:r>
              <a:rPr lang="en-US" altLang="en-US"/>
              <a:t>The percentage by which A is faster than B is given by (x - 1)*100</a:t>
            </a:r>
          </a:p>
          <a:p>
            <a:pPr lvl="1"/>
            <a:r>
              <a:rPr lang="en-US" altLang="en-US"/>
              <a:t>i.e., 1.25 -&gt; faster by 25%; 2.5 -&gt; faster by 150%</a:t>
            </a:r>
          </a:p>
        </p:txBody>
      </p:sp>
    </p:spTree>
    <p:extLst>
      <p:ext uri="{BB962C8B-B14F-4D97-AF65-F5344CB8AC3E}">
        <p14:creationId xmlns:p14="http://schemas.microsoft.com/office/powerpoint/2010/main" val="14620764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4C76FECC-8728-459B-AE79-C63C85563FC4}" type="slidenum">
              <a:rPr lang="en-AU" altLang="en-US" sz="1200" smtClean="0">
                <a:solidFill>
                  <a:srgbClr val="898989"/>
                </a:solidFill>
                <a:cs typeface="Arial" panose="020B0604020202020204" pitchFamily="34" charset="0"/>
              </a:rPr>
              <a:pPr algn="l" fontAlgn="base">
                <a:spcBef>
                  <a:spcPct val="0"/>
                </a:spcBef>
                <a:spcAft>
                  <a:spcPct val="0"/>
                </a:spcAft>
                <a:buFontTx/>
                <a:buNone/>
              </a:pPr>
              <a:t>46</a:t>
            </a:fld>
            <a:endParaRPr lang="en-AU" altLang="en-US" sz="1200">
              <a:solidFill>
                <a:srgbClr val="898989"/>
              </a:solidFill>
              <a:cs typeface="Arial" panose="020B0604020202020204" pitchFamily="34" charset="0"/>
            </a:endParaRPr>
          </a:p>
        </p:txBody>
      </p:sp>
      <p:sp>
        <p:nvSpPr>
          <p:cNvPr id="11267" name="Rectangle 2"/>
          <p:cNvSpPr>
            <a:spLocks noGrp="1" noChangeArrowheads="1"/>
          </p:cNvSpPr>
          <p:nvPr>
            <p:ph type="title"/>
          </p:nvPr>
        </p:nvSpPr>
        <p:spPr/>
        <p:txBody>
          <a:bodyPr/>
          <a:lstStyle/>
          <a:p>
            <a:pPr eaLnBrk="1" hangingPunct="1"/>
            <a:r>
              <a:rPr lang="en-US" altLang="en-US"/>
              <a:t>Measuring Execution Time</a:t>
            </a:r>
            <a:endParaRPr lang="en-AU" altLang="en-US"/>
          </a:p>
        </p:txBody>
      </p:sp>
      <p:sp>
        <p:nvSpPr>
          <p:cNvPr id="307203" name="Rectangle 3"/>
          <p:cNvSpPr>
            <a:spLocks noGrp="1" noChangeArrowheads="1"/>
          </p:cNvSpPr>
          <p:nvPr>
            <p:ph type="body" idx="1"/>
          </p:nvPr>
        </p:nvSpPr>
        <p:spPr/>
        <p:txBody>
          <a:bodyPr rtlCol="0">
            <a:normAutofit lnSpcReduction="10000"/>
          </a:bodyPr>
          <a:lstStyle/>
          <a:p>
            <a:pPr eaLnBrk="1" fontAlgn="auto" hangingPunct="1">
              <a:lnSpc>
                <a:spcPct val="90000"/>
              </a:lnSpc>
              <a:spcAft>
                <a:spcPts val="0"/>
              </a:spcAft>
              <a:defRPr/>
            </a:pPr>
            <a:r>
              <a:rPr lang="en-US"/>
              <a:t>Elapsed time</a:t>
            </a:r>
          </a:p>
          <a:p>
            <a:pPr lvl="1" eaLnBrk="1" fontAlgn="auto" hangingPunct="1">
              <a:lnSpc>
                <a:spcPct val="90000"/>
              </a:lnSpc>
              <a:spcAft>
                <a:spcPts val="0"/>
              </a:spcAft>
              <a:defRPr/>
            </a:pPr>
            <a:r>
              <a:rPr lang="en-US"/>
              <a:t>Total response time, including all aspects</a:t>
            </a:r>
          </a:p>
          <a:p>
            <a:pPr lvl="2" eaLnBrk="1" fontAlgn="auto" hangingPunct="1">
              <a:lnSpc>
                <a:spcPct val="90000"/>
              </a:lnSpc>
              <a:spcAft>
                <a:spcPts val="0"/>
              </a:spcAft>
              <a:defRPr/>
            </a:pPr>
            <a:r>
              <a:rPr lang="en-US"/>
              <a:t>Processing, I/O, OS overhead, idle time</a:t>
            </a:r>
          </a:p>
          <a:p>
            <a:pPr lvl="1" eaLnBrk="1" fontAlgn="auto" hangingPunct="1">
              <a:lnSpc>
                <a:spcPct val="90000"/>
              </a:lnSpc>
              <a:spcAft>
                <a:spcPts val="0"/>
              </a:spcAft>
              <a:defRPr/>
            </a:pPr>
            <a:r>
              <a:rPr lang="en-US"/>
              <a:t>Determines system performance</a:t>
            </a:r>
          </a:p>
          <a:p>
            <a:pPr eaLnBrk="1" fontAlgn="auto" hangingPunct="1">
              <a:lnSpc>
                <a:spcPct val="90000"/>
              </a:lnSpc>
              <a:spcAft>
                <a:spcPts val="0"/>
              </a:spcAft>
              <a:defRPr/>
            </a:pPr>
            <a:r>
              <a:rPr lang="en-US"/>
              <a:t>CPU time</a:t>
            </a:r>
          </a:p>
          <a:p>
            <a:pPr lvl="1" eaLnBrk="1" fontAlgn="auto" hangingPunct="1">
              <a:lnSpc>
                <a:spcPct val="90000"/>
              </a:lnSpc>
              <a:spcAft>
                <a:spcPts val="0"/>
              </a:spcAft>
              <a:defRPr/>
            </a:pPr>
            <a:r>
              <a:rPr lang="en-US"/>
              <a:t>Time spent processing a given job</a:t>
            </a:r>
          </a:p>
          <a:p>
            <a:pPr lvl="2" eaLnBrk="1" fontAlgn="auto" hangingPunct="1">
              <a:lnSpc>
                <a:spcPct val="90000"/>
              </a:lnSpc>
              <a:spcAft>
                <a:spcPts val="0"/>
              </a:spcAft>
              <a:defRPr/>
            </a:pPr>
            <a:r>
              <a:rPr lang="en-US"/>
              <a:t>Discounts I/O time, other jobs’ shares</a:t>
            </a:r>
          </a:p>
          <a:p>
            <a:pPr lvl="1" eaLnBrk="1" fontAlgn="auto" hangingPunct="1">
              <a:lnSpc>
                <a:spcPct val="90000"/>
              </a:lnSpc>
              <a:spcAft>
                <a:spcPts val="0"/>
              </a:spcAft>
              <a:defRPr/>
            </a:pPr>
            <a:r>
              <a:rPr lang="en-US"/>
              <a:t>Comprises user CPU time and system CPU time</a:t>
            </a:r>
          </a:p>
          <a:p>
            <a:pPr lvl="1" eaLnBrk="1" fontAlgn="auto" hangingPunct="1">
              <a:lnSpc>
                <a:spcPct val="90000"/>
              </a:lnSpc>
              <a:spcAft>
                <a:spcPts val="0"/>
              </a:spcAft>
              <a:defRPr/>
            </a:pPr>
            <a:r>
              <a:rPr lang="en-US"/>
              <a:t>Different programs are affected differently by CPU and system performance</a:t>
            </a:r>
          </a:p>
        </p:txBody>
      </p:sp>
    </p:spTree>
    <p:extLst>
      <p:ext uri="{BB962C8B-B14F-4D97-AF65-F5344CB8AC3E}">
        <p14:creationId xmlns:p14="http://schemas.microsoft.com/office/powerpoint/2010/main" val="17015361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7"/>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820EAF87-8ACF-4592-A055-7A7395928605}" type="slidenum">
              <a:rPr lang="en-AU" altLang="en-US" sz="1200" smtClean="0">
                <a:solidFill>
                  <a:srgbClr val="898989"/>
                </a:solidFill>
                <a:cs typeface="Arial" panose="020B0604020202020204" pitchFamily="34" charset="0"/>
              </a:rPr>
              <a:pPr algn="l" fontAlgn="base">
                <a:spcBef>
                  <a:spcPct val="0"/>
                </a:spcBef>
                <a:spcAft>
                  <a:spcPct val="0"/>
                </a:spcAft>
                <a:buFontTx/>
                <a:buNone/>
              </a:pPr>
              <a:t>47</a:t>
            </a:fld>
            <a:endParaRPr lang="en-AU" altLang="en-US" sz="1200">
              <a:solidFill>
                <a:srgbClr val="898989"/>
              </a:solidFill>
              <a:cs typeface="Arial" panose="020B0604020202020204" pitchFamily="34" charset="0"/>
            </a:endParaRPr>
          </a:p>
        </p:txBody>
      </p:sp>
      <p:sp>
        <p:nvSpPr>
          <p:cNvPr id="13315" name="Line 2"/>
          <p:cNvSpPr>
            <a:spLocks noChangeShapeType="1"/>
          </p:cNvSpPr>
          <p:nvPr/>
        </p:nvSpPr>
        <p:spPr bwMode="auto">
          <a:xfrm>
            <a:off x="2627313" y="2493963"/>
            <a:ext cx="17287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6" name="Line 3"/>
          <p:cNvSpPr>
            <a:spLocks noChangeShapeType="1"/>
          </p:cNvSpPr>
          <p:nvPr/>
        </p:nvSpPr>
        <p:spPr bwMode="auto">
          <a:xfrm>
            <a:off x="2627313" y="2565400"/>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7" name="Line 4"/>
          <p:cNvSpPr>
            <a:spLocks noChangeShapeType="1"/>
          </p:cNvSpPr>
          <p:nvPr/>
        </p:nvSpPr>
        <p:spPr bwMode="auto">
          <a:xfrm>
            <a:off x="4356100" y="2565400"/>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8" name="Line 5"/>
          <p:cNvSpPr>
            <a:spLocks noChangeShapeType="1"/>
          </p:cNvSpPr>
          <p:nvPr/>
        </p:nvSpPr>
        <p:spPr bwMode="auto">
          <a:xfrm>
            <a:off x="6083300" y="2565400"/>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9" name="Line 6"/>
          <p:cNvSpPr>
            <a:spLocks noChangeShapeType="1"/>
          </p:cNvSpPr>
          <p:nvPr/>
        </p:nvSpPr>
        <p:spPr bwMode="auto">
          <a:xfrm>
            <a:off x="7812088" y="2565400"/>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Rectangle 7"/>
          <p:cNvSpPr>
            <a:spLocks noGrp="1" noChangeArrowheads="1"/>
          </p:cNvSpPr>
          <p:nvPr>
            <p:ph type="title"/>
          </p:nvPr>
        </p:nvSpPr>
        <p:spPr/>
        <p:txBody>
          <a:bodyPr/>
          <a:lstStyle/>
          <a:p>
            <a:pPr eaLnBrk="1" hangingPunct="1"/>
            <a:r>
              <a:rPr lang="en-US" altLang="en-US"/>
              <a:t>CPU Clocking</a:t>
            </a:r>
            <a:endParaRPr lang="en-AU" altLang="en-US"/>
          </a:p>
        </p:txBody>
      </p:sp>
      <p:sp>
        <p:nvSpPr>
          <p:cNvPr id="13321" name="Rectangle 8"/>
          <p:cNvSpPr>
            <a:spLocks noGrp="1" noChangeArrowheads="1"/>
          </p:cNvSpPr>
          <p:nvPr>
            <p:ph type="body" idx="1"/>
          </p:nvPr>
        </p:nvSpPr>
        <p:spPr>
          <a:xfrm>
            <a:off x="684213" y="1125538"/>
            <a:ext cx="8270875" cy="1228725"/>
          </a:xfrm>
        </p:spPr>
        <p:txBody>
          <a:bodyPr/>
          <a:lstStyle/>
          <a:p>
            <a:pPr eaLnBrk="1" hangingPunct="1"/>
            <a:r>
              <a:rPr lang="en-US" altLang="en-US" sz="2800"/>
              <a:t>Operation of digital hardware governed by a constant-rate clock</a:t>
            </a:r>
            <a:endParaRPr lang="en-AU" altLang="en-US" sz="2800"/>
          </a:p>
        </p:txBody>
      </p:sp>
      <p:sp>
        <p:nvSpPr>
          <p:cNvPr id="13322" name="Line 10"/>
          <p:cNvSpPr>
            <a:spLocks noChangeShapeType="1"/>
          </p:cNvSpPr>
          <p:nvPr/>
        </p:nvSpPr>
        <p:spPr bwMode="auto">
          <a:xfrm>
            <a:off x="2627313" y="2709863"/>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3" name="Line 11"/>
          <p:cNvSpPr>
            <a:spLocks noChangeShapeType="1"/>
          </p:cNvSpPr>
          <p:nvPr/>
        </p:nvSpPr>
        <p:spPr bwMode="auto">
          <a:xfrm>
            <a:off x="2627313"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Line 12"/>
          <p:cNvSpPr>
            <a:spLocks noChangeShapeType="1"/>
          </p:cNvSpPr>
          <p:nvPr/>
        </p:nvSpPr>
        <p:spPr bwMode="auto">
          <a:xfrm>
            <a:off x="3490913"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5" name="Line 13"/>
          <p:cNvSpPr>
            <a:spLocks noChangeShapeType="1"/>
          </p:cNvSpPr>
          <p:nvPr/>
        </p:nvSpPr>
        <p:spPr bwMode="auto">
          <a:xfrm>
            <a:off x="3490913" y="2997200"/>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6" name="Line 14"/>
          <p:cNvSpPr>
            <a:spLocks noChangeShapeType="1"/>
          </p:cNvSpPr>
          <p:nvPr/>
        </p:nvSpPr>
        <p:spPr bwMode="auto">
          <a:xfrm>
            <a:off x="2339975" y="2997200"/>
            <a:ext cx="2873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7" name="Line 15"/>
          <p:cNvSpPr>
            <a:spLocks noChangeShapeType="1"/>
          </p:cNvSpPr>
          <p:nvPr/>
        </p:nvSpPr>
        <p:spPr bwMode="auto">
          <a:xfrm>
            <a:off x="4356100" y="2709863"/>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8" name="Line 16"/>
          <p:cNvSpPr>
            <a:spLocks noChangeShapeType="1"/>
          </p:cNvSpPr>
          <p:nvPr/>
        </p:nvSpPr>
        <p:spPr bwMode="auto">
          <a:xfrm>
            <a:off x="4356100"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9" name="Line 17"/>
          <p:cNvSpPr>
            <a:spLocks noChangeShapeType="1"/>
          </p:cNvSpPr>
          <p:nvPr/>
        </p:nvSpPr>
        <p:spPr bwMode="auto">
          <a:xfrm>
            <a:off x="5219700"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0" name="Line 18"/>
          <p:cNvSpPr>
            <a:spLocks noChangeShapeType="1"/>
          </p:cNvSpPr>
          <p:nvPr/>
        </p:nvSpPr>
        <p:spPr bwMode="auto">
          <a:xfrm>
            <a:off x="5219700" y="2997200"/>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1" name="Line 19"/>
          <p:cNvSpPr>
            <a:spLocks noChangeShapeType="1"/>
          </p:cNvSpPr>
          <p:nvPr/>
        </p:nvSpPr>
        <p:spPr bwMode="auto">
          <a:xfrm>
            <a:off x="6083300" y="2709863"/>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2" name="Line 20"/>
          <p:cNvSpPr>
            <a:spLocks noChangeShapeType="1"/>
          </p:cNvSpPr>
          <p:nvPr/>
        </p:nvSpPr>
        <p:spPr bwMode="auto">
          <a:xfrm>
            <a:off x="6083300"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3" name="Line 21"/>
          <p:cNvSpPr>
            <a:spLocks noChangeShapeType="1"/>
          </p:cNvSpPr>
          <p:nvPr/>
        </p:nvSpPr>
        <p:spPr bwMode="auto">
          <a:xfrm>
            <a:off x="6946900"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4" name="Line 22"/>
          <p:cNvSpPr>
            <a:spLocks noChangeShapeType="1"/>
          </p:cNvSpPr>
          <p:nvPr/>
        </p:nvSpPr>
        <p:spPr bwMode="auto">
          <a:xfrm>
            <a:off x="6946900" y="2997200"/>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5" name="Line 23"/>
          <p:cNvSpPr>
            <a:spLocks noChangeShapeType="1"/>
          </p:cNvSpPr>
          <p:nvPr/>
        </p:nvSpPr>
        <p:spPr bwMode="auto">
          <a:xfrm>
            <a:off x="7812088"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6" name="Line 24"/>
          <p:cNvSpPr>
            <a:spLocks noChangeShapeType="1"/>
          </p:cNvSpPr>
          <p:nvPr/>
        </p:nvSpPr>
        <p:spPr bwMode="auto">
          <a:xfrm>
            <a:off x="7812088" y="2709863"/>
            <a:ext cx="2873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7" name="Freeform 25"/>
          <p:cNvSpPr>
            <a:spLocks/>
          </p:cNvSpPr>
          <p:nvPr/>
        </p:nvSpPr>
        <p:spPr bwMode="auto">
          <a:xfrm>
            <a:off x="4211638" y="3789363"/>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8" name="Freeform 26"/>
          <p:cNvSpPr>
            <a:spLocks/>
          </p:cNvSpPr>
          <p:nvPr/>
        </p:nvSpPr>
        <p:spPr bwMode="auto">
          <a:xfrm>
            <a:off x="5940425" y="3789363"/>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9" name="Freeform 27"/>
          <p:cNvSpPr>
            <a:spLocks/>
          </p:cNvSpPr>
          <p:nvPr/>
        </p:nvSpPr>
        <p:spPr bwMode="auto">
          <a:xfrm>
            <a:off x="7667625" y="3789363"/>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0" name="Line 28"/>
          <p:cNvSpPr>
            <a:spLocks noChangeShapeType="1"/>
          </p:cNvSpPr>
          <p:nvPr/>
        </p:nvSpPr>
        <p:spPr bwMode="auto">
          <a:xfrm>
            <a:off x="2339975" y="4221163"/>
            <a:ext cx="59039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1" name="Line 29"/>
          <p:cNvSpPr>
            <a:spLocks noChangeShapeType="1"/>
          </p:cNvSpPr>
          <p:nvPr/>
        </p:nvSpPr>
        <p:spPr bwMode="auto">
          <a:xfrm flipV="1">
            <a:off x="2339975" y="2565400"/>
            <a:ext cx="0" cy="1655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2" name="Text Box 30"/>
          <p:cNvSpPr txBox="1">
            <a:spLocks noChangeArrowheads="1"/>
          </p:cNvSpPr>
          <p:nvPr/>
        </p:nvSpPr>
        <p:spPr bwMode="auto">
          <a:xfrm>
            <a:off x="684213" y="2714625"/>
            <a:ext cx="1447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t>Clock (cycles)</a:t>
            </a:r>
            <a:endParaRPr lang="en-AU" altLang="en-US" sz="1600"/>
          </a:p>
        </p:txBody>
      </p:sp>
      <p:sp>
        <p:nvSpPr>
          <p:cNvPr id="13343" name="Text Box 31"/>
          <p:cNvSpPr txBox="1">
            <a:spLocks noChangeArrowheads="1"/>
          </p:cNvSpPr>
          <p:nvPr/>
        </p:nvSpPr>
        <p:spPr bwMode="auto">
          <a:xfrm>
            <a:off x="684213" y="3146425"/>
            <a:ext cx="16859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t>Data transfer</a:t>
            </a:r>
            <a:br>
              <a:rPr lang="en-US" altLang="en-US" sz="1600"/>
            </a:br>
            <a:r>
              <a:rPr lang="en-US" altLang="en-US" sz="1600"/>
              <a:t>and computation</a:t>
            </a:r>
            <a:endParaRPr lang="en-AU" altLang="en-US" sz="1600"/>
          </a:p>
        </p:txBody>
      </p:sp>
      <p:sp>
        <p:nvSpPr>
          <p:cNvPr id="13344" name="Text Box 32"/>
          <p:cNvSpPr txBox="1">
            <a:spLocks noChangeArrowheads="1"/>
          </p:cNvSpPr>
          <p:nvPr/>
        </p:nvSpPr>
        <p:spPr bwMode="auto">
          <a:xfrm>
            <a:off x="684213" y="3794125"/>
            <a:ext cx="1336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t>Update state</a:t>
            </a:r>
            <a:endParaRPr lang="en-AU" altLang="en-US" sz="1600"/>
          </a:p>
        </p:txBody>
      </p:sp>
      <p:sp>
        <p:nvSpPr>
          <p:cNvPr id="13345" name="Rectangle 33"/>
          <p:cNvSpPr>
            <a:spLocks noChangeArrowheads="1"/>
          </p:cNvSpPr>
          <p:nvPr/>
        </p:nvSpPr>
        <p:spPr bwMode="auto">
          <a:xfrm>
            <a:off x="2916238" y="2420938"/>
            <a:ext cx="1150937" cy="144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p>
        </p:txBody>
      </p:sp>
      <p:sp>
        <p:nvSpPr>
          <p:cNvPr id="13346" name="Text Box 34"/>
          <p:cNvSpPr txBox="1">
            <a:spLocks noChangeArrowheads="1"/>
          </p:cNvSpPr>
          <p:nvPr/>
        </p:nvSpPr>
        <p:spPr bwMode="auto">
          <a:xfrm>
            <a:off x="2843213" y="2281238"/>
            <a:ext cx="1311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t>Clock period</a:t>
            </a:r>
            <a:endParaRPr lang="en-AU" altLang="en-US" sz="1600"/>
          </a:p>
        </p:txBody>
      </p:sp>
      <p:sp>
        <p:nvSpPr>
          <p:cNvPr id="13347" name="Rectangle 35"/>
          <p:cNvSpPr>
            <a:spLocks noChangeArrowheads="1"/>
          </p:cNvSpPr>
          <p:nvPr/>
        </p:nvSpPr>
        <p:spPr bwMode="auto">
          <a:xfrm>
            <a:off x="1182688" y="4437063"/>
            <a:ext cx="7772400"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folHlink"/>
              </a:buClr>
              <a:buSzPct val="60000"/>
              <a:buFont typeface="Wingdings" panose="05000000000000000000" pitchFamily="2" charset="2"/>
              <a:buChar char="n"/>
            </a:pPr>
            <a:r>
              <a:rPr lang="en-US" altLang="en-US" sz="2800"/>
              <a:t>Clock period: duration of a clock cycle</a:t>
            </a:r>
          </a:p>
          <a:p>
            <a:pPr lvl="1" eaLnBrk="1" hangingPunct="1">
              <a:buClr>
                <a:schemeClr val="hlink"/>
              </a:buClr>
              <a:buSzPct val="55000"/>
              <a:buFont typeface="Wingdings" panose="05000000000000000000" pitchFamily="2" charset="2"/>
              <a:buChar char="n"/>
            </a:pPr>
            <a:r>
              <a:rPr lang="en-US" altLang="en-US" sz="2400"/>
              <a:t>e.g., 250ps = 0.25ns = 250×10</a:t>
            </a:r>
            <a:r>
              <a:rPr lang="en-US" altLang="en-US" sz="2400" baseline="30000"/>
              <a:t>–12</a:t>
            </a:r>
            <a:r>
              <a:rPr lang="en-US" altLang="en-US" sz="2400"/>
              <a:t>s</a:t>
            </a:r>
          </a:p>
          <a:p>
            <a:pPr eaLnBrk="1" hangingPunct="1">
              <a:buClr>
                <a:schemeClr val="folHlink"/>
              </a:buClr>
              <a:buSzPct val="60000"/>
              <a:buFont typeface="Wingdings" panose="05000000000000000000" pitchFamily="2" charset="2"/>
              <a:buChar char="n"/>
            </a:pPr>
            <a:r>
              <a:rPr lang="en-US" altLang="en-US" sz="2800"/>
              <a:t>Clock frequency (rate): cycles per second</a:t>
            </a:r>
          </a:p>
          <a:p>
            <a:pPr lvl="1" eaLnBrk="1" hangingPunct="1">
              <a:buClr>
                <a:schemeClr val="hlink"/>
              </a:buClr>
              <a:buSzPct val="55000"/>
              <a:buFont typeface="Wingdings" panose="05000000000000000000" pitchFamily="2" charset="2"/>
              <a:buChar char="n"/>
            </a:pPr>
            <a:r>
              <a:rPr lang="en-US" altLang="en-US" sz="2400"/>
              <a:t>e.g., 4.0GHz = 4000MHz = 4.0×10</a:t>
            </a:r>
            <a:r>
              <a:rPr lang="en-US" altLang="en-US" sz="2400" baseline="30000"/>
              <a:t>9</a:t>
            </a:r>
            <a:r>
              <a:rPr lang="en-US" altLang="en-US" sz="2400"/>
              <a:t>Hz</a:t>
            </a:r>
            <a:endParaRPr lang="en-AU" altLang="en-US" sz="2400"/>
          </a:p>
        </p:txBody>
      </p:sp>
      <p:sp>
        <p:nvSpPr>
          <p:cNvPr id="13348" name="Freeform 36"/>
          <p:cNvSpPr>
            <a:spLocks/>
          </p:cNvSpPr>
          <p:nvPr/>
        </p:nvSpPr>
        <p:spPr bwMode="auto">
          <a:xfrm>
            <a:off x="4356100" y="3284538"/>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9" name="Freeform 37"/>
          <p:cNvSpPr>
            <a:spLocks/>
          </p:cNvSpPr>
          <p:nvPr/>
        </p:nvSpPr>
        <p:spPr bwMode="auto">
          <a:xfrm>
            <a:off x="2627313" y="3284538"/>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50" name="Freeform 38"/>
          <p:cNvSpPr>
            <a:spLocks/>
          </p:cNvSpPr>
          <p:nvPr/>
        </p:nvSpPr>
        <p:spPr bwMode="auto">
          <a:xfrm>
            <a:off x="6083300" y="3284538"/>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7342951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2C910D82-8470-4596-AFD0-9D49B948F901}" type="slidenum">
              <a:rPr lang="en-AU" altLang="en-US" sz="1200" smtClean="0">
                <a:solidFill>
                  <a:srgbClr val="898989"/>
                </a:solidFill>
                <a:cs typeface="Arial" panose="020B0604020202020204" pitchFamily="34" charset="0"/>
              </a:rPr>
              <a:pPr algn="l" fontAlgn="base">
                <a:spcBef>
                  <a:spcPct val="0"/>
                </a:spcBef>
                <a:spcAft>
                  <a:spcPct val="0"/>
                </a:spcAft>
                <a:buFontTx/>
                <a:buNone/>
              </a:pPr>
              <a:t>48</a:t>
            </a:fld>
            <a:endParaRPr lang="en-AU" altLang="en-US" sz="1200">
              <a:solidFill>
                <a:srgbClr val="898989"/>
              </a:solidFill>
              <a:cs typeface="Arial" panose="020B0604020202020204" pitchFamily="34" charset="0"/>
            </a:endParaRPr>
          </a:p>
        </p:txBody>
      </p:sp>
      <p:sp>
        <p:nvSpPr>
          <p:cNvPr id="15363" name="Rectangle 2"/>
          <p:cNvSpPr>
            <a:spLocks noGrp="1" noChangeArrowheads="1"/>
          </p:cNvSpPr>
          <p:nvPr>
            <p:ph type="title"/>
          </p:nvPr>
        </p:nvSpPr>
        <p:spPr/>
        <p:txBody>
          <a:bodyPr/>
          <a:lstStyle/>
          <a:p>
            <a:pPr eaLnBrk="1" hangingPunct="1"/>
            <a:r>
              <a:rPr lang="en-US" altLang="en-US"/>
              <a:t>CPU Time</a:t>
            </a:r>
            <a:endParaRPr lang="en-AU" altLang="en-US"/>
          </a:p>
        </p:txBody>
      </p:sp>
      <p:sp>
        <p:nvSpPr>
          <p:cNvPr id="15364" name="Rectangle 3"/>
          <p:cNvSpPr>
            <a:spLocks noGrp="1" noChangeArrowheads="1"/>
          </p:cNvSpPr>
          <p:nvPr>
            <p:ph type="body" idx="1"/>
          </p:nvPr>
        </p:nvSpPr>
        <p:spPr>
          <a:xfrm>
            <a:off x="684213" y="2968625"/>
            <a:ext cx="8270875" cy="3268663"/>
          </a:xfrm>
        </p:spPr>
        <p:txBody>
          <a:bodyPr/>
          <a:lstStyle/>
          <a:p>
            <a:pPr eaLnBrk="1" hangingPunct="1"/>
            <a:r>
              <a:rPr lang="en-US" altLang="en-US"/>
              <a:t>Performance improved by</a:t>
            </a:r>
          </a:p>
          <a:p>
            <a:pPr lvl="1" eaLnBrk="1" hangingPunct="1"/>
            <a:r>
              <a:rPr lang="en-US" altLang="en-US"/>
              <a:t>Reducing number of clock cycles</a:t>
            </a:r>
          </a:p>
          <a:p>
            <a:pPr lvl="1" eaLnBrk="1" hangingPunct="1"/>
            <a:r>
              <a:rPr lang="en-US" altLang="en-US"/>
              <a:t>Increasing clock rate</a:t>
            </a:r>
          </a:p>
          <a:p>
            <a:pPr lvl="1" eaLnBrk="1" hangingPunct="1"/>
            <a:r>
              <a:rPr lang="en-US" altLang="en-US"/>
              <a:t>Hardware designer must often trade off clock rate against cycle count</a:t>
            </a:r>
            <a:endParaRPr lang="en-AU" altLang="en-US"/>
          </a:p>
        </p:txBody>
      </p:sp>
      <p:graphicFrame>
        <p:nvGraphicFramePr>
          <p:cNvPr id="15365" name="Object 4"/>
          <p:cNvGraphicFramePr>
            <a:graphicFrameLocks noChangeAspect="1"/>
          </p:cNvGraphicFramePr>
          <p:nvPr/>
        </p:nvGraphicFramePr>
        <p:xfrm>
          <a:off x="1036638" y="1428750"/>
          <a:ext cx="7459662" cy="1452563"/>
        </p:xfrm>
        <a:graphic>
          <a:graphicData uri="http://schemas.openxmlformats.org/presentationml/2006/ole">
            <mc:AlternateContent xmlns:mc="http://schemas.openxmlformats.org/markup-compatibility/2006">
              <mc:Choice xmlns:v="urn:schemas-microsoft-com:vml" Requires="v">
                <p:oleObj spid="_x0000_s3086" name="Equation" r:id="rId4" imgW="3390900" imgH="660400" progId="Equation.3">
                  <p:embed/>
                </p:oleObj>
              </mc:Choice>
              <mc:Fallback>
                <p:oleObj name="Equation" r:id="rId4" imgW="3390900" imgH="660400" progId="Equation.3">
                  <p:embed/>
                  <p:pic>
                    <p:nvPicPr>
                      <p:cNvPr id="1536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638" y="1428750"/>
                        <a:ext cx="7459662" cy="145256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748946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87D475DF-AC83-42F1-B4D1-7C08FC12FE7B}" type="slidenum">
              <a:rPr lang="en-AU" altLang="en-US" sz="1200" smtClean="0">
                <a:solidFill>
                  <a:srgbClr val="898989"/>
                </a:solidFill>
                <a:cs typeface="Arial" panose="020B0604020202020204" pitchFamily="34" charset="0"/>
              </a:rPr>
              <a:pPr algn="l" fontAlgn="base">
                <a:spcBef>
                  <a:spcPct val="0"/>
                </a:spcBef>
                <a:spcAft>
                  <a:spcPct val="0"/>
                </a:spcAft>
                <a:buFontTx/>
                <a:buNone/>
              </a:pPr>
              <a:t>49</a:t>
            </a:fld>
            <a:endParaRPr lang="en-AU" altLang="en-US" sz="1200">
              <a:solidFill>
                <a:srgbClr val="898989"/>
              </a:solidFill>
              <a:cs typeface="Arial" panose="020B0604020202020204" pitchFamily="34" charset="0"/>
            </a:endParaRPr>
          </a:p>
        </p:txBody>
      </p:sp>
      <p:sp>
        <p:nvSpPr>
          <p:cNvPr id="17411" name="Rectangle 2"/>
          <p:cNvSpPr>
            <a:spLocks noGrp="1" noChangeArrowheads="1"/>
          </p:cNvSpPr>
          <p:nvPr>
            <p:ph type="title"/>
          </p:nvPr>
        </p:nvSpPr>
        <p:spPr/>
        <p:txBody>
          <a:bodyPr/>
          <a:lstStyle/>
          <a:p>
            <a:pPr eaLnBrk="1" hangingPunct="1"/>
            <a:r>
              <a:rPr lang="en-US" altLang="en-US"/>
              <a:t>CPU Time Example</a:t>
            </a:r>
            <a:endParaRPr lang="en-AU" altLang="en-US"/>
          </a:p>
        </p:txBody>
      </p:sp>
      <p:sp>
        <p:nvSpPr>
          <p:cNvPr id="17412" name="Rectangle 3"/>
          <p:cNvSpPr>
            <a:spLocks noGrp="1" noChangeArrowheads="1"/>
          </p:cNvSpPr>
          <p:nvPr>
            <p:ph type="body" idx="1"/>
          </p:nvPr>
        </p:nvSpPr>
        <p:spPr>
          <a:xfrm>
            <a:off x="684213" y="1125538"/>
            <a:ext cx="8270875" cy="2917825"/>
          </a:xfrm>
        </p:spPr>
        <p:txBody>
          <a:bodyPr/>
          <a:lstStyle/>
          <a:p>
            <a:pPr eaLnBrk="1" hangingPunct="1"/>
            <a:r>
              <a:rPr lang="en-US" altLang="en-US" sz="2400"/>
              <a:t>Computer A: 2GHz clock, 10s CPU time</a:t>
            </a:r>
          </a:p>
          <a:p>
            <a:pPr eaLnBrk="1" hangingPunct="1"/>
            <a:r>
              <a:rPr lang="en-US" altLang="en-US" sz="2400"/>
              <a:t>Designing Computer B</a:t>
            </a:r>
          </a:p>
          <a:p>
            <a:pPr lvl="1" eaLnBrk="1" hangingPunct="1"/>
            <a:r>
              <a:rPr lang="en-US" altLang="en-US" sz="2000"/>
              <a:t>Aim for 6s CPU time</a:t>
            </a:r>
          </a:p>
          <a:p>
            <a:pPr lvl="1" eaLnBrk="1" hangingPunct="1"/>
            <a:r>
              <a:rPr lang="en-US" altLang="en-US" sz="2000"/>
              <a:t>Can do faster clock, but causes 1.2 × clock cycles</a:t>
            </a:r>
          </a:p>
          <a:p>
            <a:pPr eaLnBrk="1" hangingPunct="1"/>
            <a:r>
              <a:rPr lang="en-US" altLang="en-US" sz="2400"/>
              <a:t>How fast must Computer B clock be?</a:t>
            </a:r>
          </a:p>
        </p:txBody>
      </p:sp>
      <p:graphicFrame>
        <p:nvGraphicFramePr>
          <p:cNvPr id="17413" name="Object 4"/>
          <p:cNvGraphicFramePr>
            <a:graphicFrameLocks noChangeAspect="1"/>
          </p:cNvGraphicFramePr>
          <p:nvPr/>
        </p:nvGraphicFramePr>
        <p:xfrm>
          <a:off x="892175" y="3284538"/>
          <a:ext cx="7135813" cy="2946400"/>
        </p:xfrm>
        <a:graphic>
          <a:graphicData uri="http://schemas.openxmlformats.org/presentationml/2006/ole">
            <mc:AlternateContent xmlns:mc="http://schemas.openxmlformats.org/markup-compatibility/2006">
              <mc:Choice xmlns:v="urn:schemas-microsoft-com:vml" Requires="v">
                <p:oleObj spid="_x0000_s4110" name="Equation" r:id="rId4" imgW="3568700" imgH="1473200" progId="Equation.3">
                  <p:embed/>
                </p:oleObj>
              </mc:Choice>
              <mc:Fallback>
                <p:oleObj name="Equation" r:id="rId4" imgW="3568700" imgH="1473200" progId="Equation.3">
                  <p:embed/>
                  <p:pic>
                    <p:nvPicPr>
                      <p:cNvPr id="1741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175" y="3284538"/>
                        <a:ext cx="7135813" cy="294640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4" name="TextBox 5"/>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34</a:t>
            </a:r>
          </a:p>
        </p:txBody>
      </p:sp>
    </p:spTree>
    <p:extLst>
      <p:ext uri="{BB962C8B-B14F-4D97-AF65-F5344CB8AC3E}">
        <p14:creationId xmlns:p14="http://schemas.microsoft.com/office/powerpoint/2010/main" val="7802616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AU" altLang="en-US"/>
              <a:t>Chapter 1 — Computer Abstractions and Technology — </a:t>
            </a:r>
            <a:fld id="{B154D357-DFD2-40BE-B93F-D2E54B327CAC}" type="slidenum">
              <a:rPr lang="en-AU" altLang="en-US"/>
              <a:pPr/>
              <a:t>5</a:t>
            </a:fld>
            <a:endParaRPr lang="en-AU" altLang="en-US"/>
          </a:p>
        </p:txBody>
      </p:sp>
      <p:sp>
        <p:nvSpPr>
          <p:cNvPr id="246786" name="Rectangle 2"/>
          <p:cNvSpPr>
            <a:spLocks noGrp="1" noChangeArrowheads="1"/>
          </p:cNvSpPr>
          <p:nvPr>
            <p:ph type="title"/>
          </p:nvPr>
        </p:nvSpPr>
        <p:spPr/>
        <p:txBody>
          <a:bodyPr/>
          <a:lstStyle/>
          <a:p>
            <a:r>
              <a:rPr lang="en-AU" altLang="en-US"/>
              <a:t>What You Will Learn</a:t>
            </a:r>
          </a:p>
        </p:txBody>
      </p:sp>
      <p:sp>
        <p:nvSpPr>
          <p:cNvPr id="246787" name="Rectangle 3"/>
          <p:cNvSpPr>
            <a:spLocks noGrp="1" noChangeArrowheads="1"/>
          </p:cNvSpPr>
          <p:nvPr>
            <p:ph type="body" idx="1"/>
          </p:nvPr>
        </p:nvSpPr>
        <p:spPr/>
        <p:txBody>
          <a:bodyPr>
            <a:normAutofit lnSpcReduction="10000"/>
          </a:bodyPr>
          <a:lstStyle/>
          <a:p>
            <a:r>
              <a:rPr lang="en-AU" altLang="en-US" dirty="0"/>
              <a:t>How programs are translated into the machine language</a:t>
            </a:r>
          </a:p>
          <a:p>
            <a:pPr lvl="1"/>
            <a:r>
              <a:rPr lang="en-AU" altLang="en-US" dirty="0"/>
              <a:t>And how the hardware executes them</a:t>
            </a:r>
          </a:p>
          <a:p>
            <a:r>
              <a:rPr lang="en-AU" altLang="en-US" dirty="0"/>
              <a:t>The hardware/software interface</a:t>
            </a:r>
          </a:p>
          <a:p>
            <a:r>
              <a:rPr lang="en-AU" altLang="en-US" dirty="0"/>
              <a:t>What determines program performance</a:t>
            </a:r>
          </a:p>
          <a:p>
            <a:pPr lvl="1"/>
            <a:r>
              <a:rPr lang="en-AU" altLang="en-US" dirty="0"/>
              <a:t>And how it can be improved</a:t>
            </a:r>
          </a:p>
          <a:p>
            <a:r>
              <a:rPr lang="en-AU" altLang="en-US" dirty="0"/>
              <a:t>How hardware designers improve performance</a:t>
            </a:r>
          </a:p>
          <a:p>
            <a:r>
              <a:rPr lang="en-AU" altLang="en-US" dirty="0"/>
              <a:t>What is parallel processing</a:t>
            </a:r>
          </a:p>
        </p:txBody>
      </p:sp>
      <p:sp>
        <p:nvSpPr>
          <p:cNvPr id="5" name="TextBox 4"/>
          <p:cNvSpPr txBox="1"/>
          <p:nvPr/>
        </p:nvSpPr>
        <p:spPr>
          <a:xfrm>
            <a:off x="8556595" y="6325156"/>
            <a:ext cx="301686" cy="369332"/>
          </a:xfrm>
          <a:prstGeom prst="rect">
            <a:avLst/>
          </a:prstGeom>
          <a:noFill/>
        </p:spPr>
        <p:txBody>
          <a:bodyPr wrap="none" rtlCol="0">
            <a:spAutoFit/>
          </a:bodyPr>
          <a:lstStyle/>
          <a:p>
            <a:r>
              <a:rPr lang="en-US" dirty="0"/>
              <a:t>8</a:t>
            </a:r>
          </a:p>
        </p:txBody>
      </p:sp>
    </p:spTree>
    <p:extLst>
      <p:ext uri="{BB962C8B-B14F-4D97-AF65-F5344CB8AC3E}">
        <p14:creationId xmlns:p14="http://schemas.microsoft.com/office/powerpoint/2010/main" val="4212159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1042988" y="6381750"/>
            <a:ext cx="7272337" cy="358775"/>
          </a:xfrm>
        </p:spPr>
        <p:txBody>
          <a:bodyPr/>
          <a:lstStyle/>
          <a:p>
            <a:pPr algn="l">
              <a:defRPr/>
            </a:pPr>
            <a:r>
              <a:rPr lang="en-US" dirty="0"/>
              <a:t>Copyright © 2012, Elsevier Inc. All rights reserved.</a:t>
            </a:r>
            <a:endParaRPr lang="en-AU" dirty="0"/>
          </a:p>
        </p:txBody>
      </p:sp>
      <p:sp>
        <p:nvSpPr>
          <p:cNvPr id="5" name="Rectangle 2"/>
          <p:cNvSpPr>
            <a:spLocks noGrp="1" noChangeArrowheads="1"/>
          </p:cNvSpPr>
          <p:nvPr>
            <p:ph type="title"/>
          </p:nvPr>
        </p:nvSpPr>
        <p:spPr>
          <a:xfrm>
            <a:off x="611188" y="115888"/>
            <a:ext cx="8281987" cy="701675"/>
          </a:xfrm>
        </p:spPr>
        <p:txBody>
          <a:bodyPr>
            <a:normAutofit fontScale="90000"/>
          </a:bodyPr>
          <a:lstStyle/>
          <a:p>
            <a:pPr>
              <a:defRPr/>
            </a:pPr>
            <a:r>
              <a:rPr lang="en-US" dirty="0"/>
              <a:t>Bandwidth and Latency</a:t>
            </a:r>
            <a:endParaRPr lang="en-GB" dirty="0"/>
          </a:p>
        </p:txBody>
      </p:sp>
      <p:sp>
        <p:nvSpPr>
          <p:cNvPr id="19460" name="Text Box 8"/>
          <p:cNvSpPr txBox="1">
            <a:spLocks noChangeArrowheads="1"/>
          </p:cNvSpPr>
          <p:nvPr/>
        </p:nvSpPr>
        <p:spPr bwMode="auto">
          <a:xfrm>
            <a:off x="1438275" y="5805488"/>
            <a:ext cx="5797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000066"/>
                </a:solidFill>
                <a:latin typeface="Arial" panose="020B0604020202020204" pitchFamily="34" charset="0"/>
              </a:rPr>
              <a:t>Log-log plot of bandwidth and latency milestones</a:t>
            </a:r>
            <a:endParaRPr lang="en-GB" altLang="en-US" sz="2000">
              <a:solidFill>
                <a:srgbClr val="000066"/>
              </a:solidFill>
              <a:latin typeface="Arial" panose="020B0604020202020204" pitchFamily="34" charset="0"/>
            </a:endParaRPr>
          </a:p>
        </p:txBody>
      </p:sp>
      <p:sp>
        <p:nvSpPr>
          <p:cNvPr id="19461" name="Text Box 5"/>
          <p:cNvSpPr txBox="1">
            <a:spLocks noChangeArrowheads="1"/>
          </p:cNvSpPr>
          <p:nvPr/>
        </p:nvSpPr>
        <p:spPr bwMode="auto">
          <a:xfrm rot="5400000">
            <a:off x="7776369" y="997744"/>
            <a:ext cx="2365375" cy="369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0066FF"/>
                </a:solidFill>
                <a:latin typeface="Arial" panose="020B0604020202020204" pitchFamily="34" charset="0"/>
              </a:rPr>
              <a:t>Trends in Technology</a:t>
            </a:r>
          </a:p>
        </p:txBody>
      </p:sp>
      <p:pic>
        <p:nvPicPr>
          <p:cNvPr id="194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188" y="981075"/>
            <a:ext cx="54864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3695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6"/>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E49954E9-651C-4CEB-A346-4DA62CC46BF5}" type="slidenum">
              <a:rPr lang="en-AU" altLang="en-US" sz="1200" smtClean="0">
                <a:solidFill>
                  <a:srgbClr val="898989"/>
                </a:solidFill>
                <a:cs typeface="Arial" panose="020B0604020202020204" pitchFamily="34" charset="0"/>
              </a:rPr>
              <a:pPr algn="l" fontAlgn="base">
                <a:spcBef>
                  <a:spcPct val="0"/>
                </a:spcBef>
                <a:spcAft>
                  <a:spcPct val="0"/>
                </a:spcAft>
                <a:buFontTx/>
                <a:buNone/>
              </a:pPr>
              <a:t>51</a:t>
            </a:fld>
            <a:endParaRPr lang="en-AU" altLang="en-US" sz="1200">
              <a:solidFill>
                <a:srgbClr val="898989"/>
              </a:solidFill>
              <a:cs typeface="Arial" panose="020B0604020202020204" pitchFamily="34" charset="0"/>
            </a:endParaRPr>
          </a:p>
        </p:txBody>
      </p:sp>
      <p:sp>
        <p:nvSpPr>
          <p:cNvPr id="20483" name="Rectangle 2"/>
          <p:cNvSpPr>
            <a:spLocks noGrp="1" noChangeArrowheads="1"/>
          </p:cNvSpPr>
          <p:nvPr>
            <p:ph type="title"/>
          </p:nvPr>
        </p:nvSpPr>
        <p:spPr/>
        <p:txBody>
          <a:bodyPr/>
          <a:lstStyle/>
          <a:p>
            <a:pPr eaLnBrk="1" hangingPunct="1"/>
            <a:r>
              <a:rPr lang="en-US" altLang="en-US" dirty="0"/>
              <a:t>CPI Example</a:t>
            </a:r>
            <a:endParaRPr lang="en-AU" altLang="en-US" dirty="0"/>
          </a:p>
        </p:txBody>
      </p:sp>
      <p:sp>
        <p:nvSpPr>
          <p:cNvPr id="20484" name="Rectangle 3"/>
          <p:cNvSpPr>
            <a:spLocks noGrp="1" noChangeArrowheads="1"/>
          </p:cNvSpPr>
          <p:nvPr>
            <p:ph type="body" idx="1"/>
          </p:nvPr>
        </p:nvSpPr>
        <p:spPr>
          <a:xfrm>
            <a:off x="684213" y="1125538"/>
            <a:ext cx="8270875" cy="2016125"/>
          </a:xfrm>
        </p:spPr>
        <p:txBody>
          <a:bodyPr/>
          <a:lstStyle/>
          <a:p>
            <a:pPr eaLnBrk="1" hangingPunct="1">
              <a:lnSpc>
                <a:spcPct val="90000"/>
              </a:lnSpc>
            </a:pPr>
            <a:r>
              <a:rPr lang="en-US" altLang="en-US" sz="2800" dirty="0"/>
              <a:t>Computer A: Cycle Time = 250ps, CPI = 2.0</a:t>
            </a:r>
          </a:p>
          <a:p>
            <a:pPr eaLnBrk="1" hangingPunct="1">
              <a:lnSpc>
                <a:spcPct val="90000"/>
              </a:lnSpc>
            </a:pPr>
            <a:r>
              <a:rPr lang="en-US" altLang="en-US" sz="2800" dirty="0"/>
              <a:t>Computer B: Cycle Time = 500ps, CPI = 1.2</a:t>
            </a:r>
          </a:p>
          <a:p>
            <a:pPr eaLnBrk="1" hangingPunct="1">
              <a:lnSpc>
                <a:spcPct val="90000"/>
              </a:lnSpc>
            </a:pPr>
            <a:r>
              <a:rPr lang="en-US" altLang="en-US" sz="2800" dirty="0"/>
              <a:t>Same ISA</a:t>
            </a:r>
          </a:p>
          <a:p>
            <a:pPr eaLnBrk="1" hangingPunct="1">
              <a:lnSpc>
                <a:spcPct val="90000"/>
              </a:lnSpc>
            </a:pPr>
            <a:r>
              <a:rPr lang="en-US" altLang="en-US" sz="2800" dirty="0"/>
              <a:t>Which is faster, and by how much?</a:t>
            </a:r>
            <a:endParaRPr lang="en-AU" altLang="en-US" sz="2800" dirty="0"/>
          </a:p>
        </p:txBody>
      </p:sp>
      <p:graphicFrame>
        <p:nvGraphicFramePr>
          <p:cNvPr id="20485" name="Object 4"/>
          <p:cNvGraphicFramePr>
            <a:graphicFrameLocks noChangeAspect="1"/>
          </p:cNvGraphicFramePr>
          <p:nvPr/>
        </p:nvGraphicFramePr>
        <p:xfrm>
          <a:off x="1066800" y="3141663"/>
          <a:ext cx="7034213" cy="2997200"/>
        </p:xfrm>
        <a:graphic>
          <a:graphicData uri="http://schemas.openxmlformats.org/presentationml/2006/ole">
            <mc:AlternateContent xmlns:mc="http://schemas.openxmlformats.org/markup-compatibility/2006">
              <mc:Choice xmlns:v="urn:schemas-microsoft-com:vml" Requires="v">
                <p:oleObj spid="_x0000_s5134" name="Equation" r:id="rId4" imgW="3517900" imgH="1498600" progId="Equation.3">
                  <p:embed/>
                </p:oleObj>
              </mc:Choice>
              <mc:Fallback>
                <p:oleObj name="Equation" r:id="rId4" imgW="3517900" imgH="1498600" progId="Equation.3">
                  <p:embed/>
                  <p:pic>
                    <p:nvPicPr>
                      <p:cNvPr id="2048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141663"/>
                        <a:ext cx="7034213" cy="299720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6" name="AutoShape 5"/>
          <p:cNvSpPr>
            <a:spLocks/>
          </p:cNvSpPr>
          <p:nvPr/>
        </p:nvSpPr>
        <p:spPr bwMode="auto">
          <a:xfrm>
            <a:off x="7164388" y="3717925"/>
            <a:ext cx="1722437" cy="360363"/>
          </a:xfrm>
          <a:prstGeom prst="borderCallout1">
            <a:avLst>
              <a:gd name="adj1" fmla="val 31718"/>
              <a:gd name="adj2" fmla="val -4426"/>
              <a:gd name="adj3" fmla="val 48019"/>
              <a:gd name="adj4" fmla="val -55574"/>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A is faster…</a:t>
            </a:r>
            <a:endParaRPr lang="en-AU" altLang="en-US" sz="1800"/>
          </a:p>
        </p:txBody>
      </p:sp>
      <p:sp>
        <p:nvSpPr>
          <p:cNvPr id="20487" name="AutoShape 6"/>
          <p:cNvSpPr>
            <a:spLocks/>
          </p:cNvSpPr>
          <p:nvPr/>
        </p:nvSpPr>
        <p:spPr bwMode="auto">
          <a:xfrm>
            <a:off x="7164388" y="5518150"/>
            <a:ext cx="1722437" cy="360363"/>
          </a:xfrm>
          <a:prstGeom prst="borderCallout1">
            <a:avLst>
              <a:gd name="adj1" fmla="val 31718"/>
              <a:gd name="adj2" fmla="val -4426"/>
              <a:gd name="adj3" fmla="val 22468"/>
              <a:gd name="adj4" fmla="val -129403"/>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…by this much</a:t>
            </a:r>
            <a:endParaRPr lang="en-AU" altLang="en-US" sz="1800"/>
          </a:p>
        </p:txBody>
      </p:sp>
      <p:sp>
        <p:nvSpPr>
          <p:cNvPr id="20488" name="TextBox 7"/>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35</a:t>
            </a:r>
          </a:p>
        </p:txBody>
      </p:sp>
    </p:spTree>
    <p:extLst>
      <p:ext uri="{BB962C8B-B14F-4D97-AF65-F5344CB8AC3E}">
        <p14:creationId xmlns:p14="http://schemas.microsoft.com/office/powerpoint/2010/main" val="6018393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8DD426F3-F645-4ADC-8EE4-F49EDAA5630A}" type="slidenum">
              <a:rPr lang="en-AU" altLang="en-US" sz="1200" smtClean="0">
                <a:solidFill>
                  <a:srgbClr val="898989"/>
                </a:solidFill>
                <a:cs typeface="Arial" panose="020B0604020202020204" pitchFamily="34" charset="0"/>
              </a:rPr>
              <a:pPr algn="l" fontAlgn="base">
                <a:spcBef>
                  <a:spcPct val="0"/>
                </a:spcBef>
                <a:spcAft>
                  <a:spcPct val="0"/>
                </a:spcAft>
                <a:buFontTx/>
                <a:buNone/>
              </a:pPr>
              <a:t>52</a:t>
            </a:fld>
            <a:endParaRPr lang="en-AU" altLang="en-US" sz="1200">
              <a:solidFill>
                <a:srgbClr val="898989"/>
              </a:solidFill>
              <a:cs typeface="Arial" panose="020B0604020202020204" pitchFamily="34" charset="0"/>
            </a:endParaRPr>
          </a:p>
        </p:txBody>
      </p:sp>
      <p:sp>
        <p:nvSpPr>
          <p:cNvPr id="22531" name="Rectangle 2"/>
          <p:cNvSpPr>
            <a:spLocks noGrp="1" noChangeArrowheads="1"/>
          </p:cNvSpPr>
          <p:nvPr>
            <p:ph type="title"/>
          </p:nvPr>
        </p:nvSpPr>
        <p:spPr/>
        <p:txBody>
          <a:bodyPr/>
          <a:lstStyle/>
          <a:p>
            <a:pPr eaLnBrk="1" hangingPunct="1"/>
            <a:r>
              <a:rPr lang="en-US" altLang="en-US" dirty="0"/>
              <a:t>Instruction Count and CPI</a:t>
            </a:r>
            <a:endParaRPr lang="en-AU" altLang="en-US" dirty="0"/>
          </a:p>
        </p:txBody>
      </p:sp>
      <p:sp>
        <p:nvSpPr>
          <p:cNvPr id="22532" name="Rectangle 3"/>
          <p:cNvSpPr>
            <a:spLocks noGrp="1" noChangeArrowheads="1"/>
          </p:cNvSpPr>
          <p:nvPr>
            <p:ph type="body" idx="1"/>
          </p:nvPr>
        </p:nvSpPr>
        <p:spPr>
          <a:xfrm>
            <a:off x="1182688" y="3462338"/>
            <a:ext cx="7772400" cy="2774950"/>
          </a:xfrm>
        </p:spPr>
        <p:txBody>
          <a:bodyPr/>
          <a:lstStyle/>
          <a:p>
            <a:pPr eaLnBrk="1" hangingPunct="1"/>
            <a:r>
              <a:rPr lang="en-US" altLang="en-US" sz="2800" dirty="0"/>
              <a:t>Instruction Count for a program</a:t>
            </a:r>
          </a:p>
          <a:p>
            <a:pPr lvl="1" eaLnBrk="1" hangingPunct="1"/>
            <a:r>
              <a:rPr lang="en-US" altLang="en-US" sz="2400" dirty="0"/>
              <a:t>Determined by program, ISA and compiler</a:t>
            </a:r>
          </a:p>
          <a:p>
            <a:pPr eaLnBrk="1" hangingPunct="1"/>
            <a:r>
              <a:rPr lang="en-US" altLang="en-US" sz="2800" dirty="0"/>
              <a:t>Average cycles per instruction</a:t>
            </a:r>
          </a:p>
          <a:p>
            <a:pPr lvl="1" eaLnBrk="1" hangingPunct="1"/>
            <a:r>
              <a:rPr lang="en-US" altLang="en-US" sz="2400" dirty="0"/>
              <a:t>Determined by CPU hardware</a:t>
            </a:r>
          </a:p>
          <a:p>
            <a:pPr lvl="1" eaLnBrk="1" hangingPunct="1"/>
            <a:r>
              <a:rPr lang="en-US" altLang="en-US" sz="2400" dirty="0"/>
              <a:t>If different instructions have different CPI</a:t>
            </a:r>
          </a:p>
          <a:p>
            <a:pPr lvl="2" eaLnBrk="1" hangingPunct="1"/>
            <a:r>
              <a:rPr lang="en-US" altLang="en-US" sz="2000" dirty="0"/>
              <a:t>Average CPI affected by instruction mix</a:t>
            </a:r>
            <a:endParaRPr lang="en-AU" altLang="en-US" sz="2000" dirty="0"/>
          </a:p>
        </p:txBody>
      </p:sp>
      <p:graphicFrame>
        <p:nvGraphicFramePr>
          <p:cNvPr id="22533" name="Object 4"/>
          <p:cNvGraphicFramePr>
            <a:graphicFrameLocks noChangeAspect="1"/>
          </p:cNvGraphicFramePr>
          <p:nvPr/>
        </p:nvGraphicFramePr>
        <p:xfrm>
          <a:off x="706438" y="1319213"/>
          <a:ext cx="8129587" cy="2063750"/>
        </p:xfrm>
        <a:graphic>
          <a:graphicData uri="http://schemas.openxmlformats.org/presentationml/2006/ole">
            <mc:AlternateContent xmlns:mc="http://schemas.openxmlformats.org/markup-compatibility/2006">
              <mc:Choice xmlns:v="urn:schemas-microsoft-com:vml" Requires="v">
                <p:oleObj spid="_x0000_s6158" name="Equation" r:id="rId4" imgW="3695700" imgH="939800" progId="Equation.3">
                  <p:embed/>
                </p:oleObj>
              </mc:Choice>
              <mc:Fallback>
                <p:oleObj name="Equation" r:id="rId4" imgW="3695700" imgH="939800" progId="Equation.3">
                  <p:embed/>
                  <p:pic>
                    <p:nvPicPr>
                      <p:cNvPr id="2253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38" y="1319213"/>
                        <a:ext cx="8129587" cy="20637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4" name="TextBox 5"/>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37</a:t>
            </a:r>
          </a:p>
        </p:txBody>
      </p:sp>
    </p:spTree>
    <p:extLst>
      <p:ext uri="{BB962C8B-B14F-4D97-AF65-F5344CB8AC3E}">
        <p14:creationId xmlns:p14="http://schemas.microsoft.com/office/powerpoint/2010/main" val="1280114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8"/>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9343EFAA-A7F4-454A-8947-7E4B826C06F8}" type="slidenum">
              <a:rPr lang="en-AU" altLang="en-US" sz="1200" smtClean="0">
                <a:solidFill>
                  <a:srgbClr val="898989"/>
                </a:solidFill>
                <a:cs typeface="Arial" panose="020B0604020202020204" pitchFamily="34" charset="0"/>
              </a:rPr>
              <a:pPr algn="l" fontAlgn="base">
                <a:spcBef>
                  <a:spcPct val="0"/>
                </a:spcBef>
                <a:spcAft>
                  <a:spcPct val="0"/>
                </a:spcAft>
                <a:buFontTx/>
                <a:buNone/>
              </a:pPr>
              <a:t>53</a:t>
            </a:fld>
            <a:endParaRPr lang="en-AU" altLang="en-US" sz="1200">
              <a:solidFill>
                <a:srgbClr val="898989"/>
              </a:solidFill>
              <a:cs typeface="Arial" panose="020B0604020202020204" pitchFamily="34" charset="0"/>
            </a:endParaRPr>
          </a:p>
        </p:txBody>
      </p:sp>
      <p:sp>
        <p:nvSpPr>
          <p:cNvPr id="24579" name="Rectangle 2"/>
          <p:cNvSpPr>
            <a:spLocks noGrp="1" noChangeArrowheads="1"/>
          </p:cNvSpPr>
          <p:nvPr>
            <p:ph type="title"/>
          </p:nvPr>
        </p:nvSpPr>
        <p:spPr/>
        <p:txBody>
          <a:bodyPr/>
          <a:lstStyle/>
          <a:p>
            <a:pPr eaLnBrk="1" hangingPunct="1"/>
            <a:r>
              <a:rPr lang="en-US" altLang="en-US" dirty="0"/>
              <a:t>CPI in More Detail</a:t>
            </a:r>
            <a:endParaRPr lang="en-AU" altLang="en-US" dirty="0"/>
          </a:p>
        </p:txBody>
      </p:sp>
      <p:sp>
        <p:nvSpPr>
          <p:cNvPr id="24580" name="Rectangle 3"/>
          <p:cNvSpPr>
            <a:spLocks noGrp="1" noChangeArrowheads="1"/>
          </p:cNvSpPr>
          <p:nvPr>
            <p:ph type="body" idx="1"/>
          </p:nvPr>
        </p:nvSpPr>
        <p:spPr>
          <a:xfrm>
            <a:off x="684213" y="1125538"/>
            <a:ext cx="8270875" cy="1228725"/>
          </a:xfrm>
        </p:spPr>
        <p:txBody>
          <a:bodyPr/>
          <a:lstStyle/>
          <a:p>
            <a:pPr eaLnBrk="1" hangingPunct="1"/>
            <a:r>
              <a:rPr lang="en-US" altLang="en-US"/>
              <a:t>If different instruction classes take different numbers of cycles</a:t>
            </a:r>
            <a:endParaRPr lang="en-AU" altLang="en-US"/>
          </a:p>
        </p:txBody>
      </p:sp>
      <p:graphicFrame>
        <p:nvGraphicFramePr>
          <p:cNvPr id="24581" name="Object 4"/>
          <p:cNvGraphicFramePr>
            <a:graphicFrameLocks noChangeAspect="1"/>
          </p:cNvGraphicFramePr>
          <p:nvPr/>
        </p:nvGraphicFramePr>
        <p:xfrm>
          <a:off x="1436688" y="2420938"/>
          <a:ext cx="6427787" cy="949325"/>
        </p:xfrm>
        <a:graphic>
          <a:graphicData uri="http://schemas.openxmlformats.org/presentationml/2006/ole">
            <mc:AlternateContent xmlns:mc="http://schemas.openxmlformats.org/markup-compatibility/2006">
              <mc:Choice xmlns:v="urn:schemas-microsoft-com:vml" Requires="v">
                <p:oleObj spid="_x0000_s7194" name="Equation" r:id="rId4" imgW="2921000" imgH="431800" progId="Equation.3">
                  <p:embed/>
                </p:oleObj>
              </mc:Choice>
              <mc:Fallback>
                <p:oleObj name="Equation" r:id="rId4" imgW="2921000" imgH="431800" progId="Equation.3">
                  <p:embed/>
                  <p:pic>
                    <p:nvPicPr>
                      <p:cNvPr id="2458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6688" y="2420938"/>
                        <a:ext cx="6427787" cy="94932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2" name="Rectangle 5"/>
          <p:cNvSpPr>
            <a:spLocks noChangeArrowheads="1"/>
          </p:cNvSpPr>
          <p:nvPr/>
        </p:nvSpPr>
        <p:spPr bwMode="auto">
          <a:xfrm>
            <a:off x="1182688" y="3573463"/>
            <a:ext cx="77724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folHlink"/>
              </a:buClr>
              <a:buSzPct val="60000"/>
              <a:buFont typeface="Wingdings" panose="05000000000000000000" pitchFamily="2" charset="2"/>
              <a:buChar char="n"/>
            </a:pPr>
            <a:r>
              <a:rPr lang="en-US" altLang="en-US" dirty="0"/>
              <a:t>Weighted average CPI</a:t>
            </a:r>
            <a:endParaRPr lang="en-AU" altLang="en-US" dirty="0"/>
          </a:p>
        </p:txBody>
      </p:sp>
      <p:graphicFrame>
        <p:nvGraphicFramePr>
          <p:cNvPr id="24583" name="Object 6"/>
          <p:cNvGraphicFramePr>
            <a:graphicFrameLocks noChangeAspect="1"/>
          </p:cNvGraphicFramePr>
          <p:nvPr/>
        </p:nvGraphicFramePr>
        <p:xfrm>
          <a:off x="588963" y="4292600"/>
          <a:ext cx="8105775" cy="949325"/>
        </p:xfrm>
        <a:graphic>
          <a:graphicData uri="http://schemas.openxmlformats.org/presentationml/2006/ole">
            <mc:AlternateContent xmlns:mc="http://schemas.openxmlformats.org/markup-compatibility/2006">
              <mc:Choice xmlns:v="urn:schemas-microsoft-com:vml" Requires="v">
                <p:oleObj spid="_x0000_s7195" name="Equation" r:id="rId6" imgW="3683000" imgH="431800" progId="Equation.3">
                  <p:embed/>
                </p:oleObj>
              </mc:Choice>
              <mc:Fallback>
                <p:oleObj name="Equation" r:id="rId6" imgW="3683000" imgH="431800" progId="Equation.3">
                  <p:embed/>
                  <p:pic>
                    <p:nvPicPr>
                      <p:cNvPr id="24583"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63" y="4292600"/>
                        <a:ext cx="8105775" cy="949325"/>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4" name="AutoShape 7"/>
          <p:cNvSpPr>
            <a:spLocks/>
          </p:cNvSpPr>
          <p:nvPr/>
        </p:nvSpPr>
        <p:spPr bwMode="auto">
          <a:xfrm rot="5400000">
            <a:off x="6947694" y="4293394"/>
            <a:ext cx="215900" cy="2376488"/>
          </a:xfrm>
          <a:prstGeom prst="rightBrace">
            <a:avLst>
              <a:gd name="adj1" fmla="val 9172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p>
        </p:txBody>
      </p:sp>
      <p:sp>
        <p:nvSpPr>
          <p:cNvPr id="24585" name="Text Box 8"/>
          <p:cNvSpPr txBox="1">
            <a:spLocks noChangeArrowheads="1"/>
          </p:cNvSpPr>
          <p:nvPr/>
        </p:nvSpPr>
        <p:spPr bwMode="auto">
          <a:xfrm>
            <a:off x="5994400" y="5649913"/>
            <a:ext cx="2085975" cy="376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Relative frequency</a:t>
            </a:r>
            <a:endParaRPr lang="en-AU" altLang="en-US" sz="1800"/>
          </a:p>
        </p:txBody>
      </p:sp>
      <p:sp>
        <p:nvSpPr>
          <p:cNvPr id="24586" name="TextBox 9"/>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37</a:t>
            </a:r>
          </a:p>
        </p:txBody>
      </p:sp>
    </p:spTree>
    <p:extLst>
      <p:ext uri="{BB962C8B-B14F-4D97-AF65-F5344CB8AC3E}">
        <p14:creationId xmlns:p14="http://schemas.microsoft.com/office/powerpoint/2010/main" val="542962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2"/>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700ED25A-BFAD-4BB8-AE9D-5B0FBF1E62D6}" type="slidenum">
              <a:rPr lang="en-AU" altLang="en-US" sz="1200" smtClean="0">
                <a:solidFill>
                  <a:srgbClr val="898989"/>
                </a:solidFill>
                <a:cs typeface="Arial" panose="020B0604020202020204" pitchFamily="34" charset="0"/>
              </a:rPr>
              <a:pPr algn="l" fontAlgn="base">
                <a:spcBef>
                  <a:spcPct val="0"/>
                </a:spcBef>
                <a:spcAft>
                  <a:spcPct val="0"/>
                </a:spcAft>
                <a:buFontTx/>
                <a:buNone/>
              </a:pPr>
              <a:t>54</a:t>
            </a:fld>
            <a:endParaRPr lang="en-AU" altLang="en-US" sz="1200">
              <a:solidFill>
                <a:srgbClr val="898989"/>
              </a:solidFill>
              <a:cs typeface="Arial" panose="020B0604020202020204" pitchFamily="34" charset="0"/>
            </a:endParaRPr>
          </a:p>
        </p:txBody>
      </p:sp>
      <p:sp>
        <p:nvSpPr>
          <p:cNvPr id="26627" name="Rectangle 2"/>
          <p:cNvSpPr>
            <a:spLocks noGrp="1" noChangeArrowheads="1"/>
          </p:cNvSpPr>
          <p:nvPr>
            <p:ph type="title"/>
          </p:nvPr>
        </p:nvSpPr>
        <p:spPr/>
        <p:txBody>
          <a:bodyPr/>
          <a:lstStyle/>
          <a:p>
            <a:pPr eaLnBrk="1" hangingPunct="1"/>
            <a:r>
              <a:rPr lang="en-US" altLang="en-US"/>
              <a:t>CPI Example</a:t>
            </a:r>
            <a:endParaRPr lang="en-AU" altLang="en-US"/>
          </a:p>
        </p:txBody>
      </p:sp>
      <p:sp>
        <p:nvSpPr>
          <p:cNvPr id="26628" name="Rectangle 3"/>
          <p:cNvSpPr>
            <a:spLocks noGrp="1" noChangeArrowheads="1"/>
          </p:cNvSpPr>
          <p:nvPr>
            <p:ph type="body" idx="1"/>
          </p:nvPr>
        </p:nvSpPr>
        <p:spPr>
          <a:xfrm>
            <a:off x="684213" y="1125538"/>
            <a:ext cx="8270875" cy="996950"/>
          </a:xfrm>
        </p:spPr>
        <p:txBody>
          <a:bodyPr/>
          <a:lstStyle/>
          <a:p>
            <a:pPr eaLnBrk="1" hangingPunct="1">
              <a:lnSpc>
                <a:spcPct val="90000"/>
              </a:lnSpc>
            </a:pPr>
            <a:r>
              <a:rPr lang="en-US" altLang="en-US" sz="2800"/>
              <a:t>Alternative compiled code sequences using instructions in classes A, B, C</a:t>
            </a:r>
            <a:endParaRPr lang="en-AU" altLang="en-US" sz="2800"/>
          </a:p>
        </p:txBody>
      </p:sp>
      <p:graphicFrame>
        <p:nvGraphicFramePr>
          <p:cNvPr id="321576" name="Group 40"/>
          <p:cNvGraphicFramePr>
            <a:graphicFrameLocks noGrp="1"/>
          </p:cNvGraphicFramePr>
          <p:nvPr/>
        </p:nvGraphicFramePr>
        <p:xfrm>
          <a:off x="1619250" y="2276475"/>
          <a:ext cx="6600825" cy="1592263"/>
        </p:xfrm>
        <a:graphic>
          <a:graphicData uri="http://schemas.openxmlformats.org/drawingml/2006/table">
            <a:tbl>
              <a:tblPr/>
              <a:tblGrid>
                <a:gridCol w="2520950">
                  <a:extLst>
                    <a:ext uri="{9D8B030D-6E8A-4147-A177-3AD203B41FA5}">
                      <a16:colId xmlns:a16="http://schemas.microsoft.com/office/drawing/2014/main" xmlns="" val="20000"/>
                    </a:ext>
                  </a:extLst>
                </a:gridCol>
                <a:gridCol w="1368425">
                  <a:extLst>
                    <a:ext uri="{9D8B030D-6E8A-4147-A177-3AD203B41FA5}">
                      <a16:colId xmlns:a16="http://schemas.microsoft.com/office/drawing/2014/main" xmlns="" val="20001"/>
                    </a:ext>
                  </a:extLst>
                </a:gridCol>
                <a:gridCol w="1368425">
                  <a:extLst>
                    <a:ext uri="{9D8B030D-6E8A-4147-A177-3AD203B41FA5}">
                      <a16:colId xmlns:a16="http://schemas.microsoft.com/office/drawing/2014/main" xmlns="" val="20002"/>
                    </a:ext>
                  </a:extLst>
                </a:gridCol>
                <a:gridCol w="1343025">
                  <a:extLst>
                    <a:ext uri="{9D8B030D-6E8A-4147-A177-3AD203B41FA5}">
                      <a16:colId xmlns:a16="http://schemas.microsoft.com/office/drawing/2014/main" xmlns="" val="20003"/>
                    </a:ext>
                  </a:extLst>
                </a:gridCol>
              </a:tblGrid>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Class</a:t>
                      </a:r>
                      <a:endParaRPr kumimoji="0" lang="en-AU" sz="2000" b="0" i="0" u="none" strike="noStrike" cap="none" normalizeH="0" baseline="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A</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B</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C</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CPI for class</a:t>
                      </a:r>
                      <a:endParaRPr kumimoji="0" lang="en-AU" sz="2000" b="0" i="0" u="none" strike="noStrike" cap="none" normalizeH="0" baseline="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2</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3</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9631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IC in sequence 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2</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2</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0330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IC in sequence 2</a:t>
                      </a:r>
                      <a:endParaRPr kumimoji="0" lang="en-AU" sz="2000" b="0" i="0" u="none" strike="noStrike" cap="none" normalizeH="0" baseline="0">
                        <a:ln>
                          <a:noFill/>
                        </a:ln>
                        <a:solidFill>
                          <a:schemeClr val="tx1"/>
                        </a:solidFill>
                        <a:effectLst/>
                        <a:latin typeface="Arial"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4</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Arial" charset="0"/>
                        </a:rPr>
                        <a:t>1</a:t>
                      </a:r>
                      <a:endParaRPr kumimoji="0" lang="en-AU" sz="2000" b="0" i="0" u="none" strike="noStrike" cap="none" normalizeH="0" baseline="0">
                        <a:ln>
                          <a:noFill/>
                        </a:ln>
                        <a:solidFill>
                          <a:schemeClr val="tx1"/>
                        </a:solidFill>
                        <a:effectLst/>
                        <a:latin typeface="Arial"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26656" name="Rectangle 31"/>
          <p:cNvSpPr>
            <a:spLocks noChangeArrowheads="1"/>
          </p:cNvSpPr>
          <p:nvPr/>
        </p:nvSpPr>
        <p:spPr bwMode="auto">
          <a:xfrm>
            <a:off x="539750" y="4076700"/>
            <a:ext cx="3887788"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folHlink"/>
              </a:buClr>
              <a:buSzPct val="60000"/>
              <a:buFont typeface="Wingdings" panose="05000000000000000000" pitchFamily="2" charset="2"/>
              <a:buChar char="n"/>
            </a:pPr>
            <a:r>
              <a:rPr lang="en-US" altLang="en-US" sz="2800"/>
              <a:t>Sequence 1: IC = 5</a:t>
            </a:r>
          </a:p>
          <a:p>
            <a:pPr lvl="1" eaLnBrk="1" hangingPunct="1">
              <a:buClr>
                <a:schemeClr val="hlink"/>
              </a:buClr>
              <a:buSzPct val="55000"/>
              <a:buFont typeface="Wingdings" panose="05000000000000000000" pitchFamily="2" charset="2"/>
              <a:buChar char="n"/>
            </a:pPr>
            <a:r>
              <a:rPr lang="en-US" altLang="en-US" sz="2400"/>
              <a:t>Clock Cycles</a:t>
            </a:r>
            <a:br>
              <a:rPr lang="en-US" altLang="en-US" sz="2400"/>
            </a:br>
            <a:r>
              <a:rPr lang="en-US" altLang="en-US" sz="2400"/>
              <a:t>= 2×1 + 1×2 + 2×3</a:t>
            </a:r>
            <a:br>
              <a:rPr lang="en-US" altLang="en-US" sz="2400"/>
            </a:br>
            <a:r>
              <a:rPr lang="en-US" altLang="en-US" sz="2400"/>
              <a:t>= 10</a:t>
            </a:r>
          </a:p>
          <a:p>
            <a:pPr lvl="1" eaLnBrk="1" hangingPunct="1">
              <a:buClr>
                <a:schemeClr val="hlink"/>
              </a:buClr>
              <a:buSzPct val="55000"/>
              <a:buFont typeface="Wingdings" panose="05000000000000000000" pitchFamily="2" charset="2"/>
              <a:buChar char="n"/>
            </a:pPr>
            <a:r>
              <a:rPr lang="en-US" altLang="en-US" sz="2400"/>
              <a:t>Avg. CPI = 10/5 = 2.0</a:t>
            </a:r>
          </a:p>
        </p:txBody>
      </p:sp>
      <p:sp>
        <p:nvSpPr>
          <p:cNvPr id="26657" name="Rectangle 32"/>
          <p:cNvSpPr>
            <a:spLocks noChangeArrowheads="1"/>
          </p:cNvSpPr>
          <p:nvPr/>
        </p:nvSpPr>
        <p:spPr bwMode="auto">
          <a:xfrm>
            <a:off x="4787900" y="4076700"/>
            <a:ext cx="3887788"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folHlink"/>
              </a:buClr>
              <a:buSzPct val="60000"/>
              <a:buFont typeface="Wingdings" panose="05000000000000000000" pitchFamily="2" charset="2"/>
              <a:buChar char="n"/>
            </a:pPr>
            <a:r>
              <a:rPr lang="en-US" altLang="en-US" sz="2800"/>
              <a:t>Sequence 2: IC = 6</a:t>
            </a:r>
          </a:p>
          <a:p>
            <a:pPr lvl="1" eaLnBrk="1" hangingPunct="1">
              <a:buClr>
                <a:schemeClr val="hlink"/>
              </a:buClr>
              <a:buSzPct val="55000"/>
              <a:buFont typeface="Wingdings" panose="05000000000000000000" pitchFamily="2" charset="2"/>
              <a:buChar char="n"/>
            </a:pPr>
            <a:r>
              <a:rPr lang="en-US" altLang="en-US" sz="2400"/>
              <a:t>Clock Cycles</a:t>
            </a:r>
            <a:br>
              <a:rPr lang="en-US" altLang="en-US" sz="2400"/>
            </a:br>
            <a:r>
              <a:rPr lang="en-US" altLang="en-US" sz="2400"/>
              <a:t>= 4×1 + 1×2 + 1×3</a:t>
            </a:r>
            <a:br>
              <a:rPr lang="en-US" altLang="en-US" sz="2400"/>
            </a:br>
            <a:r>
              <a:rPr lang="en-US" altLang="en-US" sz="2400"/>
              <a:t>= 9</a:t>
            </a:r>
          </a:p>
          <a:p>
            <a:pPr lvl="1" eaLnBrk="1" hangingPunct="1">
              <a:buClr>
                <a:schemeClr val="hlink"/>
              </a:buClr>
              <a:buSzPct val="55000"/>
              <a:buFont typeface="Wingdings" panose="05000000000000000000" pitchFamily="2" charset="2"/>
              <a:buChar char="n"/>
            </a:pPr>
            <a:r>
              <a:rPr lang="en-US" altLang="en-US" sz="2400"/>
              <a:t>Avg. CPI = 9/6 = 1.5</a:t>
            </a:r>
          </a:p>
        </p:txBody>
      </p:sp>
      <p:sp>
        <p:nvSpPr>
          <p:cNvPr id="26658" name="TextBox 7"/>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37</a:t>
            </a:r>
          </a:p>
        </p:txBody>
      </p:sp>
    </p:spTree>
    <p:extLst>
      <p:ext uri="{BB962C8B-B14F-4D97-AF65-F5344CB8AC3E}">
        <p14:creationId xmlns:p14="http://schemas.microsoft.com/office/powerpoint/2010/main" val="1793264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5"/>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773B8F2A-916D-4F11-9645-6764B976317F}" type="slidenum">
              <a:rPr lang="en-AU" altLang="en-US" sz="1200" smtClean="0">
                <a:solidFill>
                  <a:srgbClr val="898989"/>
                </a:solidFill>
                <a:cs typeface="Arial" panose="020B0604020202020204" pitchFamily="34" charset="0"/>
              </a:rPr>
              <a:pPr algn="l" fontAlgn="base">
                <a:spcBef>
                  <a:spcPct val="0"/>
                </a:spcBef>
                <a:spcAft>
                  <a:spcPct val="0"/>
                </a:spcAft>
                <a:buFontTx/>
                <a:buNone/>
              </a:pPr>
              <a:t>55</a:t>
            </a:fld>
            <a:endParaRPr lang="en-AU" altLang="en-US" sz="1200">
              <a:solidFill>
                <a:srgbClr val="898989"/>
              </a:solidFill>
              <a:cs typeface="Arial" panose="020B0604020202020204" pitchFamily="34" charset="0"/>
            </a:endParaRPr>
          </a:p>
        </p:txBody>
      </p:sp>
      <p:sp>
        <p:nvSpPr>
          <p:cNvPr id="28675" name="Rectangle 2"/>
          <p:cNvSpPr>
            <a:spLocks noGrp="1" noChangeArrowheads="1"/>
          </p:cNvSpPr>
          <p:nvPr>
            <p:ph type="title"/>
          </p:nvPr>
        </p:nvSpPr>
        <p:spPr/>
        <p:txBody>
          <a:bodyPr/>
          <a:lstStyle/>
          <a:p>
            <a:pPr eaLnBrk="1" hangingPunct="1"/>
            <a:r>
              <a:rPr lang="en-AU" altLang="en-US"/>
              <a:t>Performance Summary</a:t>
            </a:r>
          </a:p>
        </p:txBody>
      </p:sp>
      <p:sp>
        <p:nvSpPr>
          <p:cNvPr id="28676" name="Rectangle 3"/>
          <p:cNvSpPr>
            <a:spLocks noGrp="1" noChangeArrowheads="1"/>
          </p:cNvSpPr>
          <p:nvPr>
            <p:ph type="body" idx="1"/>
          </p:nvPr>
        </p:nvSpPr>
        <p:spPr>
          <a:xfrm>
            <a:off x="684213" y="3284538"/>
            <a:ext cx="8270875" cy="2952750"/>
          </a:xfrm>
        </p:spPr>
        <p:txBody>
          <a:bodyPr/>
          <a:lstStyle/>
          <a:p>
            <a:pPr eaLnBrk="1" hangingPunct="1"/>
            <a:r>
              <a:rPr lang="en-AU" altLang="en-US"/>
              <a:t>Performance depends on</a:t>
            </a:r>
          </a:p>
          <a:p>
            <a:pPr lvl="1" eaLnBrk="1" hangingPunct="1"/>
            <a:r>
              <a:rPr lang="en-AU" altLang="en-US"/>
              <a:t>Algorithm: affects IC, possibly CPI</a:t>
            </a:r>
          </a:p>
          <a:p>
            <a:pPr lvl="1" eaLnBrk="1" hangingPunct="1"/>
            <a:r>
              <a:rPr lang="en-AU" altLang="en-US"/>
              <a:t>Programming language: affects IC, CPI</a:t>
            </a:r>
          </a:p>
          <a:p>
            <a:pPr lvl="1" eaLnBrk="1" hangingPunct="1"/>
            <a:r>
              <a:rPr lang="en-AU" altLang="en-US"/>
              <a:t>Compiler: affects IC, CPI</a:t>
            </a:r>
          </a:p>
          <a:p>
            <a:pPr lvl="1" eaLnBrk="1" hangingPunct="1"/>
            <a:r>
              <a:rPr lang="en-AU" altLang="en-US"/>
              <a:t>Instruction set architecture: affects IC, CPI, T</a:t>
            </a:r>
            <a:r>
              <a:rPr lang="en-AU" altLang="en-US" baseline="-25000"/>
              <a:t>c</a:t>
            </a:r>
          </a:p>
        </p:txBody>
      </p:sp>
      <p:sp>
        <p:nvSpPr>
          <p:cNvPr id="28677" name="Text Box 4"/>
          <p:cNvSpPr txBox="1">
            <a:spLocks noChangeArrowheads="1"/>
          </p:cNvSpPr>
          <p:nvPr/>
        </p:nvSpPr>
        <p:spPr bwMode="auto">
          <a:xfrm>
            <a:off x="684213" y="1258888"/>
            <a:ext cx="282575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solidFill>
                  <a:schemeClr val="folHlink"/>
                </a:solidFill>
                <a:latin typeface="Arial Black" panose="020B0A04020102020204" pitchFamily="34" charset="0"/>
              </a:rPr>
              <a:t>The BIG Picture</a:t>
            </a:r>
          </a:p>
        </p:txBody>
      </p:sp>
      <p:graphicFrame>
        <p:nvGraphicFramePr>
          <p:cNvPr id="28678" name="Object 5"/>
          <p:cNvGraphicFramePr>
            <a:graphicFrameLocks noChangeAspect="1"/>
          </p:cNvGraphicFramePr>
          <p:nvPr/>
        </p:nvGraphicFramePr>
        <p:xfrm>
          <a:off x="609600" y="2203450"/>
          <a:ext cx="7848600" cy="920750"/>
        </p:xfrm>
        <a:graphic>
          <a:graphicData uri="http://schemas.openxmlformats.org/presentationml/2006/ole">
            <mc:AlternateContent xmlns:mc="http://schemas.openxmlformats.org/markup-compatibility/2006">
              <mc:Choice xmlns:v="urn:schemas-microsoft-com:vml" Requires="v">
                <p:oleObj spid="_x0000_s8206" name="Equation" r:id="rId4" imgW="3568700" imgH="419100" progId="Equation.3">
                  <p:embed/>
                </p:oleObj>
              </mc:Choice>
              <mc:Fallback>
                <p:oleObj name="Equation" r:id="rId4" imgW="3568700" imgH="419100" progId="Equation.3">
                  <p:embed/>
                  <p:pic>
                    <p:nvPicPr>
                      <p:cNvPr id="2867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203450"/>
                        <a:ext cx="7848600" cy="920750"/>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9" name="TextBox 1"/>
          <p:cNvSpPr txBox="1">
            <a:spLocks noChangeArrowheads="1"/>
          </p:cNvSpPr>
          <p:nvPr/>
        </p:nvSpPr>
        <p:spPr bwMode="auto">
          <a:xfrm>
            <a:off x="4038600" y="1133475"/>
            <a:ext cx="3276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t>Time is the most complete measure of performance </a:t>
            </a:r>
          </a:p>
        </p:txBody>
      </p:sp>
      <p:sp>
        <p:nvSpPr>
          <p:cNvPr id="28680" name="TextBox 7"/>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38</a:t>
            </a:r>
          </a:p>
        </p:txBody>
      </p:sp>
    </p:spTree>
    <p:extLst>
      <p:ext uri="{BB962C8B-B14F-4D97-AF65-F5344CB8AC3E}">
        <p14:creationId xmlns:p14="http://schemas.microsoft.com/office/powerpoint/2010/main" val="16816873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a:t>Come and See My Etchings…</a:t>
            </a:r>
          </a:p>
        </p:txBody>
      </p:sp>
      <p:sp>
        <p:nvSpPr>
          <p:cNvPr id="30723" name="Content Placeholder 2"/>
          <p:cNvSpPr>
            <a:spLocks noGrp="1"/>
          </p:cNvSpPr>
          <p:nvPr>
            <p:ph idx="1"/>
          </p:nvPr>
        </p:nvSpPr>
        <p:spPr/>
        <p:txBody>
          <a:bodyPr/>
          <a:lstStyle/>
          <a:p>
            <a:r>
              <a:rPr lang="en-US" altLang="en-US"/>
              <a:t>Complementary Metal Oxide Semiconductor</a:t>
            </a:r>
          </a:p>
          <a:p>
            <a:pPr lvl="1"/>
            <a:r>
              <a:rPr lang="en-US" altLang="en-US"/>
              <a:t>Used in almost all CPU and memory manufacturing today</a:t>
            </a:r>
          </a:p>
          <a:p>
            <a:pPr lvl="1"/>
            <a:r>
              <a:rPr lang="en-US" altLang="en-US"/>
              <a:t>Combination of positive doped and negative doped areas on the silicon</a:t>
            </a:r>
          </a:p>
          <a:p>
            <a:pPr lvl="1"/>
            <a:r>
              <a:rPr lang="en-US" altLang="en-US"/>
              <a:t>Manufacture involves successive steps of depositing/growing metal layers and etching them</a:t>
            </a:r>
          </a:p>
          <a:p>
            <a:pPr lvl="1"/>
            <a:r>
              <a:rPr lang="en-US" altLang="en-US"/>
              <a:t>P-type and N-type transistors are interleaved to facilitate connection and lower power drain</a:t>
            </a:r>
          </a:p>
        </p:txBody>
      </p:sp>
    </p:spTree>
    <p:extLst>
      <p:ext uri="{BB962C8B-B14F-4D97-AF65-F5344CB8AC3E}">
        <p14:creationId xmlns:p14="http://schemas.microsoft.com/office/powerpoint/2010/main" val="14237022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9"/>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4522E6B6-2E17-4A2F-9EF0-CC7512BF3074}" type="slidenum">
              <a:rPr lang="en-AU" altLang="en-US" sz="1200" smtClean="0">
                <a:solidFill>
                  <a:srgbClr val="898989"/>
                </a:solidFill>
                <a:cs typeface="Arial" panose="020B0604020202020204" pitchFamily="34" charset="0"/>
              </a:rPr>
              <a:pPr algn="l" fontAlgn="base">
                <a:spcBef>
                  <a:spcPct val="0"/>
                </a:spcBef>
                <a:spcAft>
                  <a:spcPct val="0"/>
                </a:spcAft>
                <a:buFontTx/>
                <a:buNone/>
              </a:pPr>
              <a:t>57</a:t>
            </a:fld>
            <a:endParaRPr lang="en-AU" altLang="en-US" sz="1200">
              <a:solidFill>
                <a:srgbClr val="898989"/>
              </a:solidFill>
              <a:cs typeface="Arial" panose="020B0604020202020204" pitchFamily="34" charset="0"/>
            </a:endParaRPr>
          </a:p>
        </p:txBody>
      </p:sp>
      <p:sp>
        <p:nvSpPr>
          <p:cNvPr id="31747" name="Rectangle 2"/>
          <p:cNvSpPr>
            <a:spLocks noGrp="1" noChangeArrowheads="1"/>
          </p:cNvSpPr>
          <p:nvPr>
            <p:ph type="title"/>
          </p:nvPr>
        </p:nvSpPr>
        <p:spPr/>
        <p:txBody>
          <a:bodyPr/>
          <a:lstStyle/>
          <a:p>
            <a:pPr eaLnBrk="1" hangingPunct="1"/>
            <a:r>
              <a:rPr lang="en-US" altLang="en-US"/>
              <a:t>Power Trends</a:t>
            </a:r>
          </a:p>
        </p:txBody>
      </p:sp>
      <p:sp>
        <p:nvSpPr>
          <p:cNvPr id="31748" name="Rectangle 3"/>
          <p:cNvSpPr>
            <a:spLocks noGrp="1" noChangeArrowheads="1"/>
          </p:cNvSpPr>
          <p:nvPr>
            <p:ph type="body" idx="1"/>
          </p:nvPr>
        </p:nvSpPr>
        <p:spPr>
          <a:xfrm>
            <a:off x="684213" y="4149725"/>
            <a:ext cx="8270875" cy="647700"/>
          </a:xfrm>
        </p:spPr>
        <p:txBody>
          <a:bodyPr/>
          <a:lstStyle/>
          <a:p>
            <a:pPr eaLnBrk="1" hangingPunct="1"/>
            <a:r>
              <a:rPr lang="en-US" altLang="en-US"/>
              <a:t>In CMOS IC technology</a:t>
            </a:r>
          </a:p>
        </p:txBody>
      </p:sp>
      <p:sp>
        <p:nvSpPr>
          <p:cNvPr id="31749" name="Text Box 4"/>
          <p:cNvSpPr txBox="1">
            <a:spLocks noChangeArrowheads="1"/>
          </p:cNvSpPr>
          <p:nvPr/>
        </p:nvSpPr>
        <p:spPr bwMode="auto">
          <a:xfrm rot="5400000">
            <a:off x="7808119" y="969169"/>
            <a:ext cx="2305050"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chemeClr val="folHlink"/>
                </a:solidFill>
              </a:rPr>
              <a:t>§1.5 The Power Wall</a:t>
            </a:r>
          </a:p>
        </p:txBody>
      </p:sp>
      <p:graphicFrame>
        <p:nvGraphicFramePr>
          <p:cNvPr id="31750" name="Object 6"/>
          <p:cNvGraphicFramePr>
            <a:graphicFrameLocks noChangeAspect="1"/>
          </p:cNvGraphicFramePr>
          <p:nvPr/>
        </p:nvGraphicFramePr>
        <p:xfrm>
          <a:off x="1331913" y="4941888"/>
          <a:ext cx="7081837" cy="503237"/>
        </p:xfrm>
        <a:graphic>
          <a:graphicData uri="http://schemas.openxmlformats.org/presentationml/2006/ole">
            <mc:AlternateContent xmlns:mc="http://schemas.openxmlformats.org/markup-compatibility/2006">
              <mc:Choice xmlns:v="urn:schemas-microsoft-com:vml" Requires="v">
                <p:oleObj spid="_x0000_s9230" name="Equation" r:id="rId4" imgW="3213100" imgH="228600" progId="Equation.3">
                  <p:embed/>
                </p:oleObj>
              </mc:Choice>
              <mc:Fallback>
                <p:oleObj name="Equation" r:id="rId4" imgW="3213100" imgH="228600" progId="Equation.3">
                  <p:embed/>
                  <p:pic>
                    <p:nvPicPr>
                      <p:cNvPr id="3175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4941888"/>
                        <a:ext cx="7081837" cy="50323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1" name="AutoShape 7"/>
          <p:cNvSpPr>
            <a:spLocks/>
          </p:cNvSpPr>
          <p:nvPr/>
        </p:nvSpPr>
        <p:spPr bwMode="auto">
          <a:xfrm>
            <a:off x="7740650" y="5805488"/>
            <a:ext cx="1003300" cy="403225"/>
          </a:xfrm>
          <a:prstGeom prst="borderCallout1">
            <a:avLst>
              <a:gd name="adj1" fmla="val 28347"/>
              <a:gd name="adj2" fmla="val -7597"/>
              <a:gd name="adj3" fmla="val -83463"/>
              <a:gd name="adj4" fmla="val -25000"/>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a:t>
            </a:r>
            <a:r>
              <a:rPr lang="en-AU" altLang="en-US" sz="1800"/>
              <a:t>1000</a:t>
            </a:r>
          </a:p>
        </p:txBody>
      </p:sp>
      <p:sp>
        <p:nvSpPr>
          <p:cNvPr id="31752" name="AutoShape 8"/>
          <p:cNvSpPr>
            <a:spLocks/>
          </p:cNvSpPr>
          <p:nvPr/>
        </p:nvSpPr>
        <p:spPr bwMode="auto">
          <a:xfrm>
            <a:off x="2051050" y="5805488"/>
            <a:ext cx="1003300" cy="403225"/>
          </a:xfrm>
          <a:prstGeom prst="borderCallout1">
            <a:avLst>
              <a:gd name="adj1" fmla="val 28347"/>
              <a:gd name="adj2" fmla="val -7597"/>
              <a:gd name="adj3" fmla="val -84250"/>
              <a:gd name="adj4" fmla="val -29273"/>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a:t>
            </a:r>
            <a:r>
              <a:rPr lang="en-AU" altLang="en-US" sz="1800"/>
              <a:t>30</a:t>
            </a:r>
          </a:p>
        </p:txBody>
      </p:sp>
      <p:sp>
        <p:nvSpPr>
          <p:cNvPr id="31753" name="AutoShape 9"/>
          <p:cNvSpPr>
            <a:spLocks/>
          </p:cNvSpPr>
          <p:nvPr/>
        </p:nvSpPr>
        <p:spPr bwMode="auto">
          <a:xfrm>
            <a:off x="5867400" y="5805488"/>
            <a:ext cx="1223963" cy="403225"/>
          </a:xfrm>
          <a:prstGeom prst="borderCallout1">
            <a:avLst>
              <a:gd name="adj1" fmla="val 28347"/>
              <a:gd name="adj2" fmla="val -6227"/>
              <a:gd name="adj3" fmla="val -81495"/>
              <a:gd name="adj4" fmla="val -27755"/>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5V → 1V</a:t>
            </a:r>
            <a:endParaRPr lang="en-AU" altLang="en-US" sz="1800"/>
          </a:p>
        </p:txBody>
      </p:sp>
      <p:pic>
        <p:nvPicPr>
          <p:cNvPr id="31754" name="Picture 10" descr="f01-15-P37449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613" y="1557338"/>
            <a:ext cx="5118100"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5" name="TextBox 10"/>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40</a:t>
            </a:r>
          </a:p>
        </p:txBody>
      </p:sp>
    </p:spTree>
    <p:extLst>
      <p:ext uri="{BB962C8B-B14F-4D97-AF65-F5344CB8AC3E}">
        <p14:creationId xmlns:p14="http://schemas.microsoft.com/office/powerpoint/2010/main" val="14132377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5"/>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ABEDC527-2473-48CC-9B9B-2F3B100FFB8A}" type="slidenum">
              <a:rPr lang="en-AU" altLang="en-US" sz="1200" smtClean="0">
                <a:solidFill>
                  <a:srgbClr val="898989"/>
                </a:solidFill>
                <a:cs typeface="Arial" panose="020B0604020202020204" pitchFamily="34" charset="0"/>
              </a:rPr>
              <a:pPr algn="l" fontAlgn="base">
                <a:spcBef>
                  <a:spcPct val="0"/>
                </a:spcBef>
                <a:spcAft>
                  <a:spcPct val="0"/>
                </a:spcAft>
                <a:buFontTx/>
                <a:buNone/>
              </a:pPr>
              <a:t>58</a:t>
            </a:fld>
            <a:endParaRPr lang="en-AU" altLang="en-US" sz="1200">
              <a:solidFill>
                <a:srgbClr val="898989"/>
              </a:solidFill>
              <a:cs typeface="Arial" panose="020B0604020202020204" pitchFamily="34" charset="0"/>
            </a:endParaRPr>
          </a:p>
        </p:txBody>
      </p:sp>
      <p:sp>
        <p:nvSpPr>
          <p:cNvPr id="33795" name="Rectangle 2"/>
          <p:cNvSpPr>
            <a:spLocks noGrp="1" noChangeArrowheads="1"/>
          </p:cNvSpPr>
          <p:nvPr>
            <p:ph type="title"/>
          </p:nvPr>
        </p:nvSpPr>
        <p:spPr/>
        <p:txBody>
          <a:bodyPr/>
          <a:lstStyle/>
          <a:p>
            <a:pPr eaLnBrk="1" hangingPunct="1"/>
            <a:r>
              <a:rPr lang="en-AU" altLang="en-US"/>
              <a:t>Reducing Power</a:t>
            </a:r>
          </a:p>
        </p:txBody>
      </p:sp>
      <p:sp>
        <p:nvSpPr>
          <p:cNvPr id="33796" name="Rectangle 3"/>
          <p:cNvSpPr>
            <a:spLocks noGrp="1" noChangeArrowheads="1"/>
          </p:cNvSpPr>
          <p:nvPr>
            <p:ph type="body" idx="1"/>
          </p:nvPr>
        </p:nvSpPr>
        <p:spPr>
          <a:xfrm>
            <a:off x="684213" y="1125538"/>
            <a:ext cx="8270875" cy="1727200"/>
          </a:xfrm>
        </p:spPr>
        <p:txBody>
          <a:bodyPr/>
          <a:lstStyle/>
          <a:p>
            <a:pPr eaLnBrk="1" hangingPunct="1"/>
            <a:r>
              <a:rPr lang="en-AU" altLang="en-US"/>
              <a:t>Suppose a new CPU has</a:t>
            </a:r>
          </a:p>
          <a:p>
            <a:pPr lvl="1" eaLnBrk="1" hangingPunct="1"/>
            <a:r>
              <a:rPr lang="en-AU" altLang="en-US"/>
              <a:t>85% of capacitive load of old CPU</a:t>
            </a:r>
          </a:p>
          <a:p>
            <a:pPr lvl="1" eaLnBrk="1" hangingPunct="1"/>
            <a:r>
              <a:rPr lang="en-AU" altLang="en-US"/>
              <a:t>15% voltage and 15% frequency reduction</a:t>
            </a:r>
          </a:p>
        </p:txBody>
      </p:sp>
      <p:graphicFrame>
        <p:nvGraphicFramePr>
          <p:cNvPr id="33797" name="Object 4"/>
          <p:cNvGraphicFramePr>
            <a:graphicFrameLocks noChangeAspect="1"/>
          </p:cNvGraphicFramePr>
          <p:nvPr/>
        </p:nvGraphicFramePr>
        <p:xfrm>
          <a:off x="1187450" y="2924175"/>
          <a:ext cx="7561263" cy="939800"/>
        </p:xfrm>
        <a:graphic>
          <a:graphicData uri="http://schemas.openxmlformats.org/presentationml/2006/ole">
            <mc:AlternateContent xmlns:mc="http://schemas.openxmlformats.org/markup-compatibility/2006">
              <mc:Choice xmlns:v="urn:schemas-microsoft-com:vml" Requires="v">
                <p:oleObj spid="_x0000_s10254" name="Equation" r:id="rId4" imgW="3784600" imgH="469900" progId="Equation.3">
                  <p:embed/>
                </p:oleObj>
              </mc:Choice>
              <mc:Fallback>
                <p:oleObj name="Equation" r:id="rId4" imgW="3784600" imgH="469900" progId="Equation.3">
                  <p:embed/>
                  <p:pic>
                    <p:nvPicPr>
                      <p:cNvPr id="3379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924175"/>
                        <a:ext cx="7561263"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8" name="Rectangle 5"/>
          <p:cNvSpPr>
            <a:spLocks noChangeArrowheads="1"/>
          </p:cNvSpPr>
          <p:nvPr/>
        </p:nvSpPr>
        <p:spPr bwMode="auto">
          <a:xfrm>
            <a:off x="684213" y="3933825"/>
            <a:ext cx="8270875"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chemeClr val="folHlink"/>
              </a:buClr>
              <a:buSzPct val="60000"/>
              <a:buFont typeface="Wingdings" panose="05000000000000000000" pitchFamily="2" charset="2"/>
              <a:buChar char="n"/>
            </a:pPr>
            <a:r>
              <a:rPr lang="en-AU" altLang="en-US"/>
              <a:t>The power wall</a:t>
            </a:r>
          </a:p>
          <a:p>
            <a:pPr lvl="1" eaLnBrk="1" hangingPunct="1">
              <a:buClr>
                <a:schemeClr val="hlink"/>
              </a:buClr>
              <a:buSzPct val="55000"/>
              <a:buFont typeface="Wingdings" panose="05000000000000000000" pitchFamily="2" charset="2"/>
              <a:buChar char="n"/>
            </a:pPr>
            <a:r>
              <a:rPr lang="en-AU" altLang="en-US"/>
              <a:t>We can’t reduce voltage further</a:t>
            </a:r>
          </a:p>
          <a:p>
            <a:pPr lvl="1" eaLnBrk="1" hangingPunct="1">
              <a:buClr>
                <a:schemeClr val="hlink"/>
              </a:buClr>
              <a:buSzPct val="55000"/>
              <a:buFont typeface="Wingdings" panose="05000000000000000000" pitchFamily="2" charset="2"/>
              <a:buChar char="n"/>
            </a:pPr>
            <a:r>
              <a:rPr lang="en-AU" altLang="en-US"/>
              <a:t>We can’t remove more heat</a:t>
            </a:r>
          </a:p>
          <a:p>
            <a:pPr eaLnBrk="1" hangingPunct="1">
              <a:buClr>
                <a:schemeClr val="folHlink"/>
              </a:buClr>
              <a:buSzPct val="60000"/>
              <a:buFont typeface="Wingdings" panose="05000000000000000000" pitchFamily="2" charset="2"/>
              <a:buChar char="n"/>
            </a:pPr>
            <a:r>
              <a:rPr lang="en-AU" altLang="en-US"/>
              <a:t>How else can we improve performance?</a:t>
            </a:r>
          </a:p>
        </p:txBody>
      </p:sp>
      <p:sp>
        <p:nvSpPr>
          <p:cNvPr id="33799" name="TextBox 6"/>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41</a:t>
            </a:r>
          </a:p>
        </p:txBody>
      </p:sp>
    </p:spTree>
    <p:extLst>
      <p:ext uri="{BB962C8B-B14F-4D97-AF65-F5344CB8AC3E}">
        <p14:creationId xmlns:p14="http://schemas.microsoft.com/office/powerpoint/2010/main" val="32877514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5"/>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B92130E5-9065-448D-BE8B-8BF416330E46}" type="slidenum">
              <a:rPr lang="en-AU" altLang="en-US" sz="1200" smtClean="0">
                <a:solidFill>
                  <a:srgbClr val="898989"/>
                </a:solidFill>
                <a:cs typeface="Arial" panose="020B0604020202020204" pitchFamily="34" charset="0"/>
              </a:rPr>
              <a:pPr algn="l" fontAlgn="base">
                <a:spcBef>
                  <a:spcPct val="0"/>
                </a:spcBef>
                <a:spcAft>
                  <a:spcPct val="0"/>
                </a:spcAft>
                <a:buFontTx/>
                <a:buNone/>
              </a:pPr>
              <a:t>59</a:t>
            </a:fld>
            <a:endParaRPr lang="en-AU" altLang="en-US" sz="1200">
              <a:solidFill>
                <a:srgbClr val="898989"/>
              </a:solidFill>
              <a:cs typeface="Arial" panose="020B0604020202020204" pitchFamily="34" charset="0"/>
            </a:endParaRPr>
          </a:p>
        </p:txBody>
      </p:sp>
      <p:sp>
        <p:nvSpPr>
          <p:cNvPr id="35843" name="Rectangle 2"/>
          <p:cNvSpPr>
            <a:spLocks noGrp="1" noChangeArrowheads="1"/>
          </p:cNvSpPr>
          <p:nvPr>
            <p:ph type="title"/>
          </p:nvPr>
        </p:nvSpPr>
        <p:spPr/>
        <p:txBody>
          <a:bodyPr/>
          <a:lstStyle/>
          <a:p>
            <a:pPr eaLnBrk="1" hangingPunct="1"/>
            <a:r>
              <a:rPr lang="en-US" altLang="en-US"/>
              <a:t>Uniprocessor Performance</a:t>
            </a:r>
          </a:p>
        </p:txBody>
      </p:sp>
      <p:sp>
        <p:nvSpPr>
          <p:cNvPr id="35844" name="Text Box 4"/>
          <p:cNvSpPr txBox="1">
            <a:spLocks noChangeArrowheads="1"/>
          </p:cNvSpPr>
          <p:nvPr/>
        </p:nvSpPr>
        <p:spPr bwMode="auto">
          <a:xfrm rot="5400000">
            <a:off x="6163469" y="2613819"/>
            <a:ext cx="5594350"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chemeClr val="folHlink"/>
                </a:solidFill>
              </a:rPr>
              <a:t>§1.6 The Sea Change: The Switch to Multiprocessors</a:t>
            </a:r>
          </a:p>
        </p:txBody>
      </p:sp>
      <p:pic>
        <p:nvPicPr>
          <p:cNvPr id="35845" name="Picture 5" descr="f01-16-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268413"/>
            <a:ext cx="6831012" cy="402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AutoShape 7"/>
          <p:cNvSpPr>
            <a:spLocks/>
          </p:cNvSpPr>
          <p:nvPr/>
        </p:nvSpPr>
        <p:spPr bwMode="auto">
          <a:xfrm>
            <a:off x="1116013" y="5516563"/>
            <a:ext cx="5400675" cy="649287"/>
          </a:xfrm>
          <a:prstGeom prst="borderCallout1">
            <a:avLst>
              <a:gd name="adj1" fmla="val 17602"/>
              <a:gd name="adj2" fmla="val 101412"/>
              <a:gd name="adj3" fmla="val -147431"/>
              <a:gd name="adj4" fmla="val 107435"/>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AU" altLang="en-US" sz="1600"/>
              <a:t>Constrained by power, instruction-level parallelism, memory latency</a:t>
            </a:r>
          </a:p>
        </p:txBody>
      </p:sp>
      <p:sp>
        <p:nvSpPr>
          <p:cNvPr id="35847" name="TextBox 6"/>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44</a:t>
            </a:r>
          </a:p>
        </p:txBody>
      </p:sp>
    </p:spTree>
    <p:extLst>
      <p:ext uri="{BB962C8B-B14F-4D97-AF65-F5344CB8AC3E}">
        <p14:creationId xmlns:p14="http://schemas.microsoft.com/office/powerpoint/2010/main" val="2426566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AU" altLang="en-US"/>
              <a:t>Chapter 1 — Computer Abstractions and Technology — </a:t>
            </a:r>
            <a:fld id="{C0550C08-4043-4179-9FBF-0FDC88B42909}" type="slidenum">
              <a:rPr lang="en-AU" altLang="en-US"/>
              <a:pPr/>
              <a:t>6</a:t>
            </a:fld>
            <a:endParaRPr lang="en-AU" altLang="en-US"/>
          </a:p>
        </p:txBody>
      </p:sp>
      <p:sp>
        <p:nvSpPr>
          <p:cNvPr id="190466" name="Rectangle 2"/>
          <p:cNvSpPr>
            <a:spLocks noGrp="1" noChangeArrowheads="1"/>
          </p:cNvSpPr>
          <p:nvPr>
            <p:ph type="title"/>
          </p:nvPr>
        </p:nvSpPr>
        <p:spPr/>
        <p:txBody>
          <a:bodyPr/>
          <a:lstStyle/>
          <a:p>
            <a:r>
              <a:rPr lang="en-US" altLang="en-US"/>
              <a:t>Understanding Performance</a:t>
            </a:r>
            <a:endParaRPr lang="en-AU" altLang="en-US"/>
          </a:p>
        </p:txBody>
      </p:sp>
      <p:sp>
        <p:nvSpPr>
          <p:cNvPr id="190467" name="Rectangle 3"/>
          <p:cNvSpPr>
            <a:spLocks noGrp="1" noChangeArrowheads="1"/>
          </p:cNvSpPr>
          <p:nvPr>
            <p:ph type="body" idx="1"/>
          </p:nvPr>
        </p:nvSpPr>
        <p:spPr/>
        <p:txBody>
          <a:bodyPr>
            <a:normAutofit lnSpcReduction="10000"/>
          </a:bodyPr>
          <a:lstStyle/>
          <a:p>
            <a:r>
              <a:rPr lang="en-US" altLang="en-US" sz="2800" dirty="0"/>
              <a:t>Algorithm</a:t>
            </a:r>
          </a:p>
          <a:p>
            <a:pPr lvl="1"/>
            <a:r>
              <a:rPr lang="en-US" altLang="en-US" sz="2400" dirty="0" smtClean="0"/>
              <a:t>Determines </a:t>
            </a:r>
            <a:r>
              <a:rPr lang="en-US" altLang="en-US" sz="2400" dirty="0"/>
              <a:t>number of operations </a:t>
            </a:r>
            <a:r>
              <a:rPr lang="en-US" altLang="en-US" sz="2400" dirty="0" smtClean="0"/>
              <a:t>executed</a:t>
            </a:r>
          </a:p>
          <a:p>
            <a:pPr lvl="1"/>
            <a:r>
              <a:rPr lang="en-US" altLang="en-US" sz="2400" dirty="0" smtClean="0"/>
              <a:t>Not so much covered in this book</a:t>
            </a:r>
            <a:endParaRPr lang="en-US" altLang="en-US" sz="2400" dirty="0"/>
          </a:p>
          <a:p>
            <a:r>
              <a:rPr lang="en-US" altLang="en-US" sz="2800" dirty="0"/>
              <a:t>Programming language, compiler, architecture</a:t>
            </a:r>
          </a:p>
          <a:p>
            <a:pPr lvl="1"/>
            <a:r>
              <a:rPr lang="en-US" altLang="en-US" sz="2400" dirty="0"/>
              <a:t>Determine number of machine instructions executed per operation</a:t>
            </a:r>
          </a:p>
          <a:p>
            <a:r>
              <a:rPr lang="en-US" altLang="en-US" sz="2800" dirty="0"/>
              <a:t>Processor and memory system</a:t>
            </a:r>
          </a:p>
          <a:p>
            <a:pPr lvl="1"/>
            <a:r>
              <a:rPr lang="en-US" altLang="en-US" sz="2400" dirty="0"/>
              <a:t>Determine how fast instructions are executed</a:t>
            </a:r>
          </a:p>
          <a:p>
            <a:r>
              <a:rPr lang="en-US" altLang="en-US" sz="2800" dirty="0"/>
              <a:t>I/O system (including OS)</a:t>
            </a:r>
          </a:p>
          <a:p>
            <a:pPr lvl="1"/>
            <a:r>
              <a:rPr lang="en-US" altLang="en-US" sz="2400" dirty="0"/>
              <a:t>Determines how fast I/O operations are executed</a:t>
            </a:r>
            <a:endParaRPr lang="en-AU" altLang="en-US" sz="2400" dirty="0"/>
          </a:p>
        </p:txBody>
      </p:sp>
      <p:sp>
        <p:nvSpPr>
          <p:cNvPr id="5" name="TextBox 4"/>
          <p:cNvSpPr txBox="1"/>
          <p:nvPr/>
        </p:nvSpPr>
        <p:spPr>
          <a:xfrm>
            <a:off x="8556595" y="6325156"/>
            <a:ext cx="301686" cy="369332"/>
          </a:xfrm>
          <a:prstGeom prst="rect">
            <a:avLst/>
          </a:prstGeom>
          <a:noFill/>
        </p:spPr>
        <p:txBody>
          <a:bodyPr wrap="none" rtlCol="0">
            <a:spAutoFit/>
          </a:bodyPr>
          <a:lstStyle/>
          <a:p>
            <a:r>
              <a:rPr lang="en-US" dirty="0"/>
              <a:t>9</a:t>
            </a:r>
          </a:p>
        </p:txBody>
      </p:sp>
    </p:spTree>
    <p:extLst>
      <p:ext uri="{BB962C8B-B14F-4D97-AF65-F5344CB8AC3E}">
        <p14:creationId xmlns:p14="http://schemas.microsoft.com/office/powerpoint/2010/main" val="11610591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45F1A02E-DE88-4608-A3DF-BA3CBB9815F0}" type="slidenum">
              <a:rPr lang="en-AU" altLang="en-US" sz="1200" smtClean="0">
                <a:solidFill>
                  <a:srgbClr val="898989"/>
                </a:solidFill>
                <a:cs typeface="Arial" panose="020B0604020202020204" pitchFamily="34" charset="0"/>
              </a:rPr>
              <a:pPr algn="l" fontAlgn="base">
                <a:spcBef>
                  <a:spcPct val="0"/>
                </a:spcBef>
                <a:spcAft>
                  <a:spcPct val="0"/>
                </a:spcAft>
                <a:buFontTx/>
                <a:buNone/>
              </a:pPr>
              <a:t>60</a:t>
            </a:fld>
            <a:endParaRPr lang="en-AU" altLang="en-US" sz="1200">
              <a:solidFill>
                <a:srgbClr val="898989"/>
              </a:solidFill>
              <a:cs typeface="Arial" panose="020B0604020202020204" pitchFamily="34" charset="0"/>
            </a:endParaRPr>
          </a:p>
        </p:txBody>
      </p:sp>
      <p:sp>
        <p:nvSpPr>
          <p:cNvPr id="37891" name="Rectangle 2"/>
          <p:cNvSpPr>
            <a:spLocks noGrp="1" noChangeArrowheads="1"/>
          </p:cNvSpPr>
          <p:nvPr>
            <p:ph type="title"/>
          </p:nvPr>
        </p:nvSpPr>
        <p:spPr/>
        <p:txBody>
          <a:bodyPr/>
          <a:lstStyle/>
          <a:p>
            <a:pPr eaLnBrk="1" hangingPunct="1"/>
            <a:r>
              <a:rPr lang="en-AU" altLang="en-US"/>
              <a:t>Multiprocessors</a:t>
            </a:r>
          </a:p>
        </p:txBody>
      </p:sp>
      <p:sp>
        <p:nvSpPr>
          <p:cNvPr id="331779" name="Rectangle 3"/>
          <p:cNvSpPr>
            <a:spLocks noGrp="1" noChangeArrowheads="1"/>
          </p:cNvSpPr>
          <p:nvPr>
            <p:ph type="body" idx="1"/>
          </p:nvPr>
        </p:nvSpPr>
        <p:spPr/>
        <p:txBody>
          <a:bodyPr rtlCol="0">
            <a:normAutofit lnSpcReduction="10000"/>
          </a:bodyPr>
          <a:lstStyle/>
          <a:p>
            <a:pPr eaLnBrk="1" fontAlgn="auto" hangingPunct="1">
              <a:spcAft>
                <a:spcPts val="0"/>
              </a:spcAft>
              <a:defRPr/>
            </a:pPr>
            <a:r>
              <a:rPr lang="en-AU"/>
              <a:t>Multicore microprocessors</a:t>
            </a:r>
          </a:p>
          <a:p>
            <a:pPr lvl="1" eaLnBrk="1" fontAlgn="auto" hangingPunct="1">
              <a:spcAft>
                <a:spcPts val="0"/>
              </a:spcAft>
              <a:defRPr/>
            </a:pPr>
            <a:r>
              <a:rPr lang="en-AU"/>
              <a:t>More than one processor per chip</a:t>
            </a:r>
          </a:p>
          <a:p>
            <a:pPr eaLnBrk="1" fontAlgn="auto" hangingPunct="1">
              <a:spcAft>
                <a:spcPts val="0"/>
              </a:spcAft>
              <a:defRPr/>
            </a:pPr>
            <a:r>
              <a:rPr lang="en-AU"/>
              <a:t>Requires explicitly parallel programming</a:t>
            </a:r>
          </a:p>
          <a:p>
            <a:pPr lvl="1" eaLnBrk="1" fontAlgn="auto" hangingPunct="1">
              <a:spcAft>
                <a:spcPts val="0"/>
              </a:spcAft>
              <a:defRPr/>
            </a:pPr>
            <a:r>
              <a:rPr lang="en-AU"/>
              <a:t>Compare with instruction level parallelism</a:t>
            </a:r>
          </a:p>
          <a:p>
            <a:pPr lvl="2" eaLnBrk="1" fontAlgn="auto" hangingPunct="1">
              <a:spcAft>
                <a:spcPts val="0"/>
              </a:spcAft>
              <a:defRPr/>
            </a:pPr>
            <a:r>
              <a:rPr lang="en-AU"/>
              <a:t>Hardware executes multiple instructions at once</a:t>
            </a:r>
          </a:p>
          <a:p>
            <a:pPr lvl="2" eaLnBrk="1" fontAlgn="auto" hangingPunct="1">
              <a:spcAft>
                <a:spcPts val="0"/>
              </a:spcAft>
              <a:defRPr/>
            </a:pPr>
            <a:r>
              <a:rPr lang="en-AU"/>
              <a:t>Hidden from the programmer</a:t>
            </a:r>
          </a:p>
          <a:p>
            <a:pPr lvl="1" eaLnBrk="1" fontAlgn="auto" hangingPunct="1">
              <a:spcAft>
                <a:spcPts val="0"/>
              </a:spcAft>
              <a:defRPr/>
            </a:pPr>
            <a:r>
              <a:rPr lang="en-AU"/>
              <a:t>Hard to do</a:t>
            </a:r>
          </a:p>
          <a:p>
            <a:pPr lvl="2" eaLnBrk="1" fontAlgn="auto" hangingPunct="1">
              <a:spcAft>
                <a:spcPts val="0"/>
              </a:spcAft>
              <a:defRPr/>
            </a:pPr>
            <a:r>
              <a:rPr lang="en-AU"/>
              <a:t>Programming for performance</a:t>
            </a:r>
          </a:p>
          <a:p>
            <a:pPr lvl="2" eaLnBrk="1" fontAlgn="auto" hangingPunct="1">
              <a:spcAft>
                <a:spcPts val="0"/>
              </a:spcAft>
              <a:defRPr/>
            </a:pPr>
            <a:r>
              <a:rPr lang="en-AU"/>
              <a:t>Load balancing</a:t>
            </a:r>
          </a:p>
          <a:p>
            <a:pPr lvl="2" eaLnBrk="1" fontAlgn="auto" hangingPunct="1">
              <a:spcAft>
                <a:spcPts val="0"/>
              </a:spcAft>
              <a:defRPr/>
            </a:pPr>
            <a:r>
              <a:rPr lang="en-AU"/>
              <a:t>Optimizing communication and synchronization</a:t>
            </a:r>
          </a:p>
        </p:txBody>
      </p:sp>
    </p:spTree>
    <p:extLst>
      <p:ext uri="{BB962C8B-B14F-4D97-AF65-F5344CB8AC3E}">
        <p14:creationId xmlns:p14="http://schemas.microsoft.com/office/powerpoint/2010/main" val="28745655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fontAlgn="base">
              <a:spcBef>
                <a:spcPct val="0"/>
              </a:spcBef>
              <a:spcAft>
                <a:spcPct val="0"/>
              </a:spcAft>
              <a:buFontTx/>
              <a:buNone/>
            </a:pPr>
            <a:r>
              <a:rPr lang="en-AU" altLang="en-US" sz="1200">
                <a:solidFill>
                  <a:srgbClr val="898989"/>
                </a:solidFill>
                <a:cs typeface="Arial" panose="020B0604020202020204" pitchFamily="34" charset="0"/>
              </a:rPr>
              <a:t>Chapter 1 — Computer Abstractions and Technology — </a:t>
            </a:r>
            <a:fld id="{A5031646-8908-4193-A0C5-E04F1376A170}" type="slidenum">
              <a:rPr lang="en-AU" altLang="en-US" sz="1200" smtClean="0">
                <a:solidFill>
                  <a:srgbClr val="898989"/>
                </a:solidFill>
                <a:cs typeface="Arial" panose="020B0604020202020204" pitchFamily="34" charset="0"/>
              </a:rPr>
              <a:pPr algn="l" fontAlgn="base">
                <a:spcBef>
                  <a:spcPct val="0"/>
                </a:spcBef>
                <a:spcAft>
                  <a:spcPct val="0"/>
                </a:spcAft>
                <a:buFontTx/>
                <a:buNone/>
              </a:pPr>
              <a:t>61</a:t>
            </a:fld>
            <a:endParaRPr lang="en-AU" altLang="en-US" sz="1200">
              <a:solidFill>
                <a:srgbClr val="898989"/>
              </a:solidFill>
              <a:cs typeface="Arial" panose="020B0604020202020204" pitchFamily="34" charset="0"/>
            </a:endParaRPr>
          </a:p>
        </p:txBody>
      </p:sp>
      <p:sp>
        <p:nvSpPr>
          <p:cNvPr id="39939" name="Rectangle 2"/>
          <p:cNvSpPr>
            <a:spLocks noGrp="1" noChangeArrowheads="1"/>
          </p:cNvSpPr>
          <p:nvPr>
            <p:ph type="title"/>
          </p:nvPr>
        </p:nvSpPr>
        <p:spPr/>
        <p:txBody>
          <a:bodyPr/>
          <a:lstStyle/>
          <a:p>
            <a:pPr eaLnBrk="1" hangingPunct="1"/>
            <a:r>
              <a:rPr lang="en-US" altLang="en-US"/>
              <a:t>SPEC CPU Benchmark</a:t>
            </a:r>
            <a:endParaRPr lang="en-AU" altLang="en-US"/>
          </a:p>
        </p:txBody>
      </p:sp>
      <p:sp>
        <p:nvSpPr>
          <p:cNvPr id="39940" name="Rectangle 3"/>
          <p:cNvSpPr>
            <a:spLocks noGrp="1" noChangeArrowheads="1"/>
          </p:cNvSpPr>
          <p:nvPr>
            <p:ph type="body" idx="1"/>
          </p:nvPr>
        </p:nvSpPr>
        <p:spPr>
          <a:xfrm>
            <a:off x="684213" y="1125538"/>
            <a:ext cx="8270875" cy="3887787"/>
          </a:xfrm>
        </p:spPr>
        <p:txBody>
          <a:bodyPr/>
          <a:lstStyle/>
          <a:p>
            <a:pPr eaLnBrk="1" hangingPunct="1">
              <a:lnSpc>
                <a:spcPct val="80000"/>
              </a:lnSpc>
            </a:pPr>
            <a:r>
              <a:rPr lang="en-US" altLang="en-US" sz="2800"/>
              <a:t>Programs used to measure performance</a:t>
            </a:r>
          </a:p>
          <a:p>
            <a:pPr lvl="1" eaLnBrk="1" hangingPunct="1">
              <a:lnSpc>
                <a:spcPct val="80000"/>
              </a:lnSpc>
            </a:pPr>
            <a:r>
              <a:rPr lang="en-US" altLang="en-US" sz="2400"/>
              <a:t>Supposedly typical of actual workload</a:t>
            </a:r>
          </a:p>
          <a:p>
            <a:pPr eaLnBrk="1" hangingPunct="1">
              <a:lnSpc>
                <a:spcPct val="80000"/>
              </a:lnSpc>
            </a:pPr>
            <a:r>
              <a:rPr lang="en-US" altLang="en-US" sz="2800"/>
              <a:t>Standard Performance Evaluation Corp (</a:t>
            </a:r>
            <a:r>
              <a:rPr lang="en-US" altLang="en-US" sz="2800">
                <a:hlinkClick r:id="rId4"/>
              </a:rPr>
              <a:t>SPEC</a:t>
            </a:r>
            <a:r>
              <a:rPr lang="en-US" altLang="en-US" sz="2800"/>
              <a:t>)</a:t>
            </a:r>
          </a:p>
          <a:p>
            <a:pPr lvl="1" eaLnBrk="1" hangingPunct="1">
              <a:lnSpc>
                <a:spcPct val="80000"/>
              </a:lnSpc>
            </a:pPr>
            <a:r>
              <a:rPr lang="en-US" altLang="en-US" sz="2400"/>
              <a:t>Develops benchmarks for CPU, I/O, Web, …</a:t>
            </a:r>
          </a:p>
          <a:p>
            <a:pPr eaLnBrk="1" hangingPunct="1">
              <a:lnSpc>
                <a:spcPct val="80000"/>
              </a:lnSpc>
              <a:spcBef>
                <a:spcPct val="50000"/>
              </a:spcBef>
            </a:pPr>
            <a:r>
              <a:rPr lang="en-US" altLang="en-US" sz="2800"/>
              <a:t>SPEC CPU2006</a:t>
            </a:r>
          </a:p>
          <a:p>
            <a:pPr lvl="1" eaLnBrk="1" hangingPunct="1">
              <a:lnSpc>
                <a:spcPct val="80000"/>
              </a:lnSpc>
            </a:pPr>
            <a:r>
              <a:rPr lang="en-US" altLang="en-US" sz="2400"/>
              <a:t>Elapsed time to execute a selection of programs</a:t>
            </a:r>
          </a:p>
          <a:p>
            <a:pPr lvl="2" eaLnBrk="1" hangingPunct="1">
              <a:lnSpc>
                <a:spcPct val="80000"/>
              </a:lnSpc>
            </a:pPr>
            <a:r>
              <a:rPr lang="en-US" altLang="en-US" sz="2000"/>
              <a:t>Negligible I/O, so focuses on CPU performance</a:t>
            </a:r>
          </a:p>
          <a:p>
            <a:pPr lvl="1" eaLnBrk="1" hangingPunct="1">
              <a:lnSpc>
                <a:spcPct val="80000"/>
              </a:lnSpc>
            </a:pPr>
            <a:r>
              <a:rPr lang="en-US" altLang="en-US" sz="2400"/>
              <a:t>Normalize relative to a </a:t>
            </a:r>
            <a:r>
              <a:rPr lang="en-US" altLang="en-US" sz="2400" u="sng"/>
              <a:t>reference machine</a:t>
            </a:r>
          </a:p>
          <a:p>
            <a:pPr lvl="1" eaLnBrk="1" hangingPunct="1">
              <a:lnSpc>
                <a:spcPct val="80000"/>
              </a:lnSpc>
            </a:pPr>
            <a:r>
              <a:rPr lang="en-US" altLang="en-US" sz="2400"/>
              <a:t>Summarize as geometric mean of performance ratios</a:t>
            </a:r>
          </a:p>
          <a:p>
            <a:pPr lvl="2" eaLnBrk="1" hangingPunct="1">
              <a:lnSpc>
                <a:spcPct val="80000"/>
              </a:lnSpc>
            </a:pPr>
            <a:r>
              <a:rPr lang="en-US" altLang="en-US" sz="2000"/>
              <a:t>CINT2006 (integer) and CFP2006 (floating-point)</a:t>
            </a:r>
          </a:p>
        </p:txBody>
      </p:sp>
      <p:graphicFrame>
        <p:nvGraphicFramePr>
          <p:cNvPr id="39941" name="Object 5"/>
          <p:cNvGraphicFramePr>
            <a:graphicFrameLocks noChangeAspect="1"/>
          </p:cNvGraphicFramePr>
          <p:nvPr/>
        </p:nvGraphicFramePr>
        <p:xfrm>
          <a:off x="2555875" y="5157788"/>
          <a:ext cx="3771900" cy="1062037"/>
        </p:xfrm>
        <a:graphic>
          <a:graphicData uri="http://schemas.openxmlformats.org/presentationml/2006/ole">
            <mc:AlternateContent xmlns:mc="http://schemas.openxmlformats.org/markup-compatibility/2006">
              <mc:Choice xmlns:v="urn:schemas-microsoft-com:vml" Requires="v">
                <p:oleObj spid="_x0000_s11278" name="Equation" r:id="rId5" imgW="1714500" imgH="482600" progId="Equation.3">
                  <p:embed/>
                </p:oleObj>
              </mc:Choice>
              <mc:Fallback>
                <p:oleObj name="Equation" r:id="rId5" imgW="1714500" imgH="482600" progId="Equation.3">
                  <p:embed/>
                  <p:pic>
                    <p:nvPicPr>
                      <p:cNvPr id="3994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5157788"/>
                        <a:ext cx="3771900" cy="1062037"/>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2" name="TextBox 5"/>
          <p:cNvSpPr txBox="1">
            <a:spLocks noChangeArrowheads="1"/>
          </p:cNvSpPr>
          <p:nvPr/>
        </p:nvSpPr>
        <p:spPr bwMode="auto">
          <a:xfrm>
            <a:off x="8686800" y="64770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t>48</a:t>
            </a:r>
          </a:p>
        </p:txBody>
      </p:sp>
    </p:spTree>
    <p:extLst>
      <p:ext uri="{BB962C8B-B14F-4D97-AF65-F5344CB8AC3E}">
        <p14:creationId xmlns:p14="http://schemas.microsoft.com/office/powerpoint/2010/main" val="41424866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Current News</a:t>
            </a:r>
            <a:endParaRPr lang="en-US" dirty="0"/>
          </a:p>
        </p:txBody>
      </p:sp>
      <p:pic>
        <p:nvPicPr>
          <p:cNvPr id="12290" name="Picture 2" descr="http://portalparts.acm.org/3030000/3028256/cover/cover_full.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68400"/>
            <a:ext cx="3124200" cy="416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38600" y="1295400"/>
            <a:ext cx="4343399" cy="5078313"/>
          </a:xfrm>
          <a:prstGeom prst="rect">
            <a:avLst/>
          </a:prstGeom>
          <a:noFill/>
        </p:spPr>
        <p:txBody>
          <a:bodyPr wrap="square" rtlCol="0">
            <a:spAutoFit/>
          </a:bodyPr>
          <a:lstStyle/>
          <a:p>
            <a:r>
              <a:rPr lang="en-US" dirty="0" smtClean="0"/>
              <a:t>“Exponential </a:t>
            </a:r>
            <a:r>
              <a:rPr lang="en-US" dirty="0"/>
              <a:t>growth depends on three levels of adoption in the computing </a:t>
            </a:r>
            <a:r>
              <a:rPr lang="en-US" dirty="0" smtClean="0"/>
              <a:t>ecosystem. </a:t>
            </a:r>
            <a:r>
              <a:rPr lang="en-US" dirty="0"/>
              <a:t>The chip level is the domain of Moore's Law, as noted. However, the faster chips cannot realize their potential unless the host computer system supports the faster speeds and unless application workloads provide sufficient parallel computational work to keep the chips busy. And the faster systems cannot reach their potential without rapid adoption by the user community. The improvement process at all three levels must be exponential; otherwise, the system or community level would be a bottleneck, and we would not observe the effects often described as Moore's Law</a:t>
            </a:r>
            <a:r>
              <a:rPr lang="en-US" dirty="0" smtClean="0"/>
              <a:t>.”</a:t>
            </a:r>
          </a:p>
          <a:p>
            <a:r>
              <a:rPr lang="en-US" dirty="0" smtClean="0"/>
              <a:t>(Communications of the ACM, January 2017, pp 54-65.)</a:t>
            </a:r>
            <a:endParaRPr lang="en-US" dirty="0"/>
          </a:p>
        </p:txBody>
      </p:sp>
    </p:spTree>
    <p:extLst>
      <p:ext uri="{BB962C8B-B14F-4D97-AF65-F5344CB8AC3E}">
        <p14:creationId xmlns:p14="http://schemas.microsoft.com/office/powerpoint/2010/main" val="2638601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Intel pursues Moore's Law with plan to make 7-nm chips this year</a:t>
            </a:r>
            <a:endParaRPr lang="en-US" dirty="0"/>
          </a:p>
        </p:txBody>
      </p:sp>
      <p:pic>
        <p:nvPicPr>
          <p:cNvPr id="13314" name="Picture 2" descr="Intel fab worker">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76400"/>
            <a:ext cx="5564733" cy="3124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3600" y="1938278"/>
            <a:ext cx="2895600" cy="2862322"/>
          </a:xfrm>
          <a:prstGeom prst="rect">
            <a:avLst/>
          </a:prstGeom>
          <a:noFill/>
        </p:spPr>
        <p:txBody>
          <a:bodyPr wrap="square" rtlCol="0">
            <a:spAutoFit/>
          </a:bodyPr>
          <a:lstStyle/>
          <a:p>
            <a:r>
              <a:rPr lang="en-US" dirty="0"/>
              <a:t>Intel's next big Moore's Law advance will be a 7-nm pilot plant it is establishing this year to explore the upcoming manufacturing process. </a:t>
            </a:r>
            <a:r>
              <a:rPr lang="en-US" dirty="0" smtClean="0"/>
              <a:t> The </a:t>
            </a:r>
            <a:r>
              <a:rPr lang="en-US" dirty="0"/>
              <a:t>chipmaker announced it was establishing the pilot plant during an earnings call on </a:t>
            </a:r>
            <a:r>
              <a:rPr lang="en-US" dirty="0" smtClean="0"/>
              <a:t>Thursday, January 26.</a:t>
            </a:r>
            <a:endParaRPr lang="en-US" dirty="0"/>
          </a:p>
        </p:txBody>
      </p:sp>
    </p:spTree>
    <p:extLst>
      <p:ext uri="{BB962C8B-B14F-4D97-AF65-F5344CB8AC3E}">
        <p14:creationId xmlns:p14="http://schemas.microsoft.com/office/powerpoint/2010/main" val="3353245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Amdahl’s Law</a:t>
            </a:r>
            <a:endParaRPr lang="en-US" dirty="0"/>
          </a:p>
        </p:txBody>
      </p:sp>
      <p:sp>
        <p:nvSpPr>
          <p:cNvPr id="3" name="Content Placeholder 2"/>
          <p:cNvSpPr>
            <a:spLocks noGrp="1"/>
          </p:cNvSpPr>
          <p:nvPr>
            <p:ph idx="1"/>
          </p:nvPr>
        </p:nvSpPr>
        <p:spPr/>
        <p:txBody>
          <a:bodyPr/>
          <a:lstStyle/>
          <a:p>
            <a:r>
              <a:rPr lang="en-US" dirty="0" smtClean="0"/>
              <a:t>1922-2015</a:t>
            </a:r>
          </a:p>
          <a:p>
            <a:r>
              <a:rPr lang="en-US" dirty="0" smtClean="0"/>
              <a:t>Exec time = time affected by improvement + time not affected by improvement</a:t>
            </a:r>
          </a:p>
          <a:p>
            <a:endParaRPr lang="en-US" dirty="0"/>
          </a:p>
          <a:p>
            <a:endParaRPr lang="en-US" dirty="0" smtClean="0"/>
          </a:p>
          <a:p>
            <a:r>
              <a:rPr lang="en-US" dirty="0" smtClean="0"/>
              <a:t>Assume parallelizable part is reduced proportional to the number of processors</a:t>
            </a:r>
            <a:endParaRPr lang="en-US" dirty="0"/>
          </a:p>
        </p:txBody>
      </p:sp>
      <p:sp>
        <p:nvSpPr>
          <p:cNvPr id="4" name="AutoShape 2" descr="Image result for gene amdahl"/>
          <p:cNvSpPr>
            <a:spLocks noChangeAspect="1" noChangeArrowheads="1"/>
          </p:cNvSpPr>
          <p:nvPr/>
        </p:nvSpPr>
        <p:spPr bwMode="auto">
          <a:xfrm>
            <a:off x="0" y="-136525"/>
            <a:ext cx="140970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gene amdahl"/>
          <p:cNvSpPr>
            <a:spLocks noChangeAspect="1" noChangeArrowheads="1"/>
          </p:cNvSpPr>
          <p:nvPr/>
        </p:nvSpPr>
        <p:spPr bwMode="auto">
          <a:xfrm>
            <a:off x="152400" y="15875"/>
            <a:ext cx="1409700" cy="177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857250" y="3505200"/>
            <a:ext cx="226695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Serial Process</a:t>
            </a:r>
            <a:endParaRPr lang="en-US" dirty="0"/>
          </a:p>
        </p:txBody>
      </p:sp>
      <p:sp>
        <p:nvSpPr>
          <p:cNvPr id="7" name="Rectangle 6"/>
          <p:cNvSpPr/>
          <p:nvPr/>
        </p:nvSpPr>
        <p:spPr>
          <a:xfrm>
            <a:off x="3118338" y="3505200"/>
            <a:ext cx="526366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Parallelizable Process</a:t>
            </a:r>
            <a:endParaRPr lang="en-US" dirty="0"/>
          </a:p>
        </p:txBody>
      </p:sp>
      <p:sp>
        <p:nvSpPr>
          <p:cNvPr id="8" name="TextBox 7"/>
          <p:cNvSpPr txBox="1"/>
          <p:nvPr/>
        </p:nvSpPr>
        <p:spPr>
          <a:xfrm>
            <a:off x="1839882" y="4038600"/>
            <a:ext cx="301686" cy="369332"/>
          </a:xfrm>
          <a:prstGeom prst="rect">
            <a:avLst/>
          </a:prstGeom>
          <a:noFill/>
        </p:spPr>
        <p:txBody>
          <a:bodyPr wrap="none" rtlCol="0">
            <a:spAutoFit/>
          </a:bodyPr>
          <a:lstStyle/>
          <a:p>
            <a:r>
              <a:rPr lang="en-US" dirty="0" smtClean="0"/>
              <a:t>1</a:t>
            </a:r>
            <a:endParaRPr lang="en-US" dirty="0"/>
          </a:p>
        </p:txBody>
      </p:sp>
      <p:sp>
        <p:nvSpPr>
          <p:cNvPr id="9" name="TextBox 8"/>
          <p:cNvSpPr txBox="1"/>
          <p:nvPr/>
        </p:nvSpPr>
        <p:spPr>
          <a:xfrm>
            <a:off x="5562600" y="4038600"/>
            <a:ext cx="301686" cy="369332"/>
          </a:xfrm>
          <a:prstGeom prst="rect">
            <a:avLst/>
          </a:prstGeom>
          <a:noFill/>
        </p:spPr>
        <p:txBody>
          <a:bodyPr wrap="none" rtlCol="0">
            <a:spAutoFit/>
          </a:bodyPr>
          <a:lstStyle/>
          <a:p>
            <a:r>
              <a:rPr lang="en-US" dirty="0" smtClean="0"/>
              <a:t>3</a:t>
            </a:r>
            <a:endParaRPr lang="en-US" dirty="0"/>
          </a:p>
        </p:txBody>
      </p:sp>
      <p:sp>
        <p:nvSpPr>
          <p:cNvPr id="10" name="TextBox 5"/>
          <p:cNvSpPr txBox="1">
            <a:spLocks noChangeArrowheads="1"/>
          </p:cNvSpPr>
          <p:nvPr/>
        </p:nvSpPr>
        <p:spPr bwMode="auto">
          <a:xfrm>
            <a:off x="8686800" y="6477000"/>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t>49</a:t>
            </a:r>
            <a:endParaRPr lang="en-US" altLang="en-US" sz="1800" dirty="0"/>
          </a:p>
        </p:txBody>
      </p:sp>
    </p:spTree>
    <p:extLst>
      <p:ext uri="{BB962C8B-B14F-4D97-AF65-F5344CB8AC3E}">
        <p14:creationId xmlns:p14="http://schemas.microsoft.com/office/powerpoint/2010/main" val="22417604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857250" y="1752600"/>
            <a:ext cx="226695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Serial Process</a:t>
            </a:r>
            <a:endParaRPr lang="en-US" dirty="0"/>
          </a:p>
        </p:txBody>
      </p:sp>
      <p:sp>
        <p:nvSpPr>
          <p:cNvPr id="5" name="Rectangle 4"/>
          <p:cNvSpPr/>
          <p:nvPr/>
        </p:nvSpPr>
        <p:spPr>
          <a:xfrm>
            <a:off x="3118338" y="1752600"/>
            <a:ext cx="5263662"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Parallelizable Process</a:t>
            </a:r>
            <a:endParaRPr lang="en-US" dirty="0"/>
          </a:p>
        </p:txBody>
      </p:sp>
      <p:sp>
        <p:nvSpPr>
          <p:cNvPr id="6" name="TextBox 5"/>
          <p:cNvSpPr txBox="1"/>
          <p:nvPr/>
        </p:nvSpPr>
        <p:spPr>
          <a:xfrm>
            <a:off x="1839882" y="2286000"/>
            <a:ext cx="301686" cy="369332"/>
          </a:xfrm>
          <a:prstGeom prst="rect">
            <a:avLst/>
          </a:prstGeom>
          <a:noFill/>
        </p:spPr>
        <p:txBody>
          <a:bodyPr wrap="none" rtlCol="0">
            <a:spAutoFit/>
          </a:bodyPr>
          <a:lstStyle/>
          <a:p>
            <a:r>
              <a:rPr lang="en-US" dirty="0" smtClean="0"/>
              <a:t>1</a:t>
            </a:r>
            <a:endParaRPr lang="en-US" dirty="0"/>
          </a:p>
        </p:txBody>
      </p:sp>
      <p:sp>
        <p:nvSpPr>
          <p:cNvPr id="7" name="TextBox 6"/>
          <p:cNvSpPr txBox="1"/>
          <p:nvPr/>
        </p:nvSpPr>
        <p:spPr>
          <a:xfrm>
            <a:off x="5562600" y="2286000"/>
            <a:ext cx="301686" cy="369332"/>
          </a:xfrm>
          <a:prstGeom prst="rect">
            <a:avLst/>
          </a:prstGeom>
          <a:noFill/>
        </p:spPr>
        <p:txBody>
          <a:bodyPr wrap="none" rtlCol="0">
            <a:spAutoFit/>
          </a:bodyPr>
          <a:lstStyle/>
          <a:p>
            <a:r>
              <a:rPr lang="en-US" dirty="0" smtClean="0"/>
              <a:t>3</a:t>
            </a:r>
            <a:endParaRPr lang="en-US" dirty="0"/>
          </a:p>
        </p:txBody>
      </p:sp>
      <p:sp>
        <p:nvSpPr>
          <p:cNvPr id="8" name="TextBox 7"/>
          <p:cNvSpPr txBox="1"/>
          <p:nvPr/>
        </p:nvSpPr>
        <p:spPr>
          <a:xfrm>
            <a:off x="857250" y="3276600"/>
            <a:ext cx="1927451" cy="369332"/>
          </a:xfrm>
          <a:prstGeom prst="rect">
            <a:avLst/>
          </a:prstGeom>
          <a:noFill/>
        </p:spPr>
        <p:txBody>
          <a:bodyPr wrap="none" rtlCol="0">
            <a:spAutoFit/>
          </a:bodyPr>
          <a:lstStyle/>
          <a:p>
            <a:r>
              <a:rPr lang="en-US" dirty="0" smtClean="0"/>
              <a:t>With 3 processors:</a:t>
            </a:r>
            <a:endParaRPr lang="en-US" dirty="0"/>
          </a:p>
        </p:txBody>
      </p:sp>
      <p:sp>
        <p:nvSpPr>
          <p:cNvPr id="9" name="Rectangle 8"/>
          <p:cNvSpPr/>
          <p:nvPr/>
        </p:nvSpPr>
        <p:spPr>
          <a:xfrm>
            <a:off x="863112" y="3962400"/>
            <a:ext cx="226695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Serial Process</a:t>
            </a:r>
            <a:endParaRPr lang="en-US" dirty="0"/>
          </a:p>
        </p:txBody>
      </p:sp>
      <p:sp>
        <p:nvSpPr>
          <p:cNvPr id="10" name="Rectangle 9"/>
          <p:cNvSpPr/>
          <p:nvPr/>
        </p:nvSpPr>
        <p:spPr>
          <a:xfrm>
            <a:off x="3124200" y="3962400"/>
            <a:ext cx="1981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Parallel Process</a:t>
            </a:r>
            <a:endParaRPr lang="en-US" dirty="0"/>
          </a:p>
        </p:txBody>
      </p:sp>
      <p:sp>
        <p:nvSpPr>
          <p:cNvPr id="11" name="TextBox 10"/>
          <p:cNvSpPr txBox="1"/>
          <p:nvPr/>
        </p:nvSpPr>
        <p:spPr>
          <a:xfrm>
            <a:off x="1845744" y="4495800"/>
            <a:ext cx="301686" cy="369332"/>
          </a:xfrm>
          <a:prstGeom prst="rect">
            <a:avLst/>
          </a:prstGeom>
          <a:noFill/>
        </p:spPr>
        <p:txBody>
          <a:bodyPr wrap="none" rtlCol="0">
            <a:spAutoFit/>
          </a:bodyPr>
          <a:lstStyle/>
          <a:p>
            <a:r>
              <a:rPr lang="en-US" dirty="0" smtClean="0"/>
              <a:t>1</a:t>
            </a:r>
            <a:endParaRPr lang="en-US" dirty="0"/>
          </a:p>
        </p:txBody>
      </p:sp>
      <p:sp>
        <p:nvSpPr>
          <p:cNvPr id="12" name="TextBox 11"/>
          <p:cNvSpPr txBox="1"/>
          <p:nvPr/>
        </p:nvSpPr>
        <p:spPr>
          <a:xfrm>
            <a:off x="3276600" y="4495800"/>
            <a:ext cx="846707" cy="369332"/>
          </a:xfrm>
          <a:prstGeom prst="rect">
            <a:avLst/>
          </a:prstGeom>
          <a:noFill/>
        </p:spPr>
        <p:txBody>
          <a:bodyPr wrap="none" rtlCol="0">
            <a:spAutoFit/>
          </a:bodyPr>
          <a:lstStyle/>
          <a:p>
            <a:r>
              <a:rPr lang="en-US" dirty="0" smtClean="0"/>
              <a:t>3/3 = 1</a:t>
            </a:r>
            <a:endParaRPr lang="en-US" dirty="0"/>
          </a:p>
        </p:txBody>
      </p:sp>
      <p:sp>
        <p:nvSpPr>
          <p:cNvPr id="13" name="TextBox 12"/>
          <p:cNvSpPr txBox="1"/>
          <p:nvPr/>
        </p:nvSpPr>
        <p:spPr>
          <a:xfrm>
            <a:off x="798846" y="4953000"/>
            <a:ext cx="4916154" cy="369332"/>
          </a:xfrm>
          <a:prstGeom prst="rect">
            <a:avLst/>
          </a:prstGeom>
          <a:noFill/>
        </p:spPr>
        <p:txBody>
          <a:bodyPr wrap="none" rtlCol="0">
            <a:spAutoFit/>
          </a:bodyPr>
          <a:lstStyle/>
          <a:p>
            <a:r>
              <a:rPr lang="en-US" dirty="0" smtClean="0"/>
              <a:t>Process now takes 2 units to complete instead of 4</a:t>
            </a:r>
            <a:endParaRPr lang="en-US" dirty="0"/>
          </a:p>
        </p:txBody>
      </p:sp>
      <p:sp>
        <p:nvSpPr>
          <p:cNvPr id="14" name="TextBox 13"/>
          <p:cNvSpPr txBox="1"/>
          <p:nvPr/>
        </p:nvSpPr>
        <p:spPr>
          <a:xfrm>
            <a:off x="838200" y="5791200"/>
            <a:ext cx="3540072" cy="369332"/>
          </a:xfrm>
          <a:prstGeom prst="rect">
            <a:avLst/>
          </a:prstGeom>
          <a:noFill/>
        </p:spPr>
        <p:txBody>
          <a:bodyPr wrap="none" rtlCol="0">
            <a:spAutoFit/>
          </a:bodyPr>
          <a:lstStyle/>
          <a:p>
            <a:r>
              <a:rPr lang="en-US" dirty="0" smtClean="0"/>
              <a:t>What  if we had infinite processors?</a:t>
            </a:r>
            <a:endParaRPr lang="en-US" dirty="0"/>
          </a:p>
        </p:txBody>
      </p:sp>
      <p:sp>
        <p:nvSpPr>
          <p:cNvPr id="15" name="TextBox 5"/>
          <p:cNvSpPr txBox="1">
            <a:spLocks noChangeArrowheads="1"/>
          </p:cNvSpPr>
          <p:nvPr/>
        </p:nvSpPr>
        <p:spPr bwMode="auto">
          <a:xfrm>
            <a:off x="8686800" y="6477000"/>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t>49</a:t>
            </a:r>
            <a:endParaRPr lang="en-US" altLang="en-US" sz="1800" dirty="0"/>
          </a:p>
        </p:txBody>
      </p:sp>
    </p:spTree>
    <p:extLst>
      <p:ext uri="{BB962C8B-B14F-4D97-AF65-F5344CB8AC3E}">
        <p14:creationId xmlns:p14="http://schemas.microsoft.com/office/powerpoint/2010/main" val="13475742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Formula</a:t>
            </a:r>
            <a:endParaRPr lang="en-US" dirty="0"/>
          </a:p>
        </p:txBody>
      </p:sp>
      <p:sp>
        <p:nvSpPr>
          <p:cNvPr id="4" name="TextBox 3"/>
          <p:cNvSpPr txBox="1"/>
          <p:nvPr/>
        </p:nvSpPr>
        <p:spPr>
          <a:xfrm>
            <a:off x="381000" y="2209800"/>
            <a:ext cx="1867371" cy="369332"/>
          </a:xfrm>
          <a:prstGeom prst="rect">
            <a:avLst/>
          </a:prstGeom>
          <a:noFill/>
        </p:spPr>
        <p:txBody>
          <a:bodyPr wrap="none" rtlCol="0">
            <a:spAutoFit/>
          </a:bodyPr>
          <a:lstStyle/>
          <a:p>
            <a:r>
              <a:rPr lang="en-US" dirty="0" smtClean="0"/>
              <a:t>Speedup Factor = </a:t>
            </a:r>
            <a:endParaRPr lang="en-US" dirty="0"/>
          </a:p>
        </p:txBody>
      </p:sp>
      <p:sp>
        <p:nvSpPr>
          <p:cNvPr id="5" name="TextBox 4"/>
          <p:cNvSpPr txBox="1"/>
          <p:nvPr/>
        </p:nvSpPr>
        <p:spPr>
          <a:xfrm>
            <a:off x="4656809" y="1796534"/>
            <a:ext cx="301686" cy="369332"/>
          </a:xfrm>
          <a:prstGeom prst="rect">
            <a:avLst/>
          </a:prstGeom>
          <a:noFill/>
        </p:spPr>
        <p:txBody>
          <a:bodyPr wrap="none" rtlCol="0">
            <a:spAutoFit/>
          </a:bodyPr>
          <a:lstStyle/>
          <a:p>
            <a:r>
              <a:rPr lang="en-US" dirty="0" smtClean="0"/>
              <a:t>1</a:t>
            </a:r>
            <a:endParaRPr lang="en-US" dirty="0"/>
          </a:p>
        </p:txBody>
      </p:sp>
      <p:cxnSp>
        <p:nvCxnSpPr>
          <p:cNvPr id="7" name="Straight Connector 6"/>
          <p:cNvCxnSpPr/>
          <p:nvPr/>
        </p:nvCxnSpPr>
        <p:spPr>
          <a:xfrm>
            <a:off x="2248371" y="2394466"/>
            <a:ext cx="499062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48371" y="2743200"/>
            <a:ext cx="1704377" cy="369332"/>
          </a:xfrm>
          <a:prstGeom prst="rect">
            <a:avLst/>
          </a:prstGeom>
          <a:noFill/>
        </p:spPr>
        <p:txBody>
          <a:bodyPr wrap="none" rtlCol="0">
            <a:spAutoFit/>
          </a:bodyPr>
          <a:lstStyle/>
          <a:p>
            <a:r>
              <a:rPr lang="en-US" dirty="0" smtClean="0"/>
              <a:t>Serial fraction + </a:t>
            </a:r>
            <a:endParaRPr lang="en-US" dirty="0"/>
          </a:p>
        </p:txBody>
      </p:sp>
      <p:sp>
        <p:nvSpPr>
          <p:cNvPr id="9" name="TextBox 8"/>
          <p:cNvSpPr txBox="1"/>
          <p:nvPr/>
        </p:nvSpPr>
        <p:spPr>
          <a:xfrm>
            <a:off x="4114800" y="2438400"/>
            <a:ext cx="1649811" cy="369332"/>
          </a:xfrm>
          <a:prstGeom prst="rect">
            <a:avLst/>
          </a:prstGeom>
          <a:noFill/>
        </p:spPr>
        <p:txBody>
          <a:bodyPr wrap="none" rtlCol="0">
            <a:spAutoFit/>
          </a:bodyPr>
          <a:lstStyle/>
          <a:p>
            <a:r>
              <a:rPr lang="en-US" dirty="0" smtClean="0"/>
              <a:t>Parallel fraction</a:t>
            </a:r>
            <a:endParaRPr lang="en-US" dirty="0"/>
          </a:p>
        </p:txBody>
      </p:sp>
      <p:cxnSp>
        <p:nvCxnSpPr>
          <p:cNvPr id="11" name="Straight Connector 10"/>
          <p:cNvCxnSpPr/>
          <p:nvPr/>
        </p:nvCxnSpPr>
        <p:spPr>
          <a:xfrm flipH="1">
            <a:off x="4114800" y="2927866"/>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39933" y="3048000"/>
            <a:ext cx="2256067" cy="369332"/>
          </a:xfrm>
          <a:prstGeom prst="rect">
            <a:avLst/>
          </a:prstGeom>
          <a:noFill/>
        </p:spPr>
        <p:txBody>
          <a:bodyPr wrap="none" rtlCol="0">
            <a:spAutoFit/>
          </a:bodyPr>
          <a:lstStyle/>
          <a:p>
            <a:r>
              <a:rPr lang="en-US" dirty="0" smtClean="0"/>
              <a:t>Number of processors</a:t>
            </a:r>
            <a:endParaRPr lang="en-US" dirty="0"/>
          </a:p>
        </p:txBody>
      </p:sp>
      <p:sp>
        <p:nvSpPr>
          <p:cNvPr id="14" name="TextBox 13"/>
          <p:cNvSpPr txBox="1"/>
          <p:nvPr/>
        </p:nvSpPr>
        <p:spPr>
          <a:xfrm>
            <a:off x="1905000" y="4572000"/>
            <a:ext cx="352982" cy="369332"/>
          </a:xfrm>
          <a:prstGeom prst="rect">
            <a:avLst/>
          </a:prstGeom>
          <a:noFill/>
        </p:spPr>
        <p:txBody>
          <a:bodyPr wrap="none" rtlCol="0">
            <a:spAutoFit/>
          </a:bodyPr>
          <a:lstStyle/>
          <a:p>
            <a:r>
              <a:rPr lang="en-US" dirty="0" smtClean="0"/>
              <a:t>= </a:t>
            </a:r>
            <a:endParaRPr lang="en-US" dirty="0"/>
          </a:p>
        </p:txBody>
      </p:sp>
      <p:sp>
        <p:nvSpPr>
          <p:cNvPr id="15" name="TextBox 14"/>
          <p:cNvSpPr txBox="1"/>
          <p:nvPr/>
        </p:nvSpPr>
        <p:spPr>
          <a:xfrm>
            <a:off x="2971800" y="4355068"/>
            <a:ext cx="301686" cy="369332"/>
          </a:xfrm>
          <a:prstGeom prst="rect">
            <a:avLst/>
          </a:prstGeom>
          <a:noFill/>
        </p:spPr>
        <p:txBody>
          <a:bodyPr wrap="none" rtlCol="0">
            <a:spAutoFit/>
          </a:bodyPr>
          <a:lstStyle/>
          <a:p>
            <a:r>
              <a:rPr lang="en-US" dirty="0" smtClean="0"/>
              <a:t>1</a:t>
            </a:r>
            <a:endParaRPr lang="en-US" dirty="0"/>
          </a:p>
        </p:txBody>
      </p:sp>
      <p:cxnSp>
        <p:nvCxnSpPr>
          <p:cNvPr id="16" name="Straight Connector 15"/>
          <p:cNvCxnSpPr/>
          <p:nvPr/>
        </p:nvCxnSpPr>
        <p:spPr>
          <a:xfrm>
            <a:off x="2415029" y="4724400"/>
            <a:ext cx="137895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57982" y="4756666"/>
            <a:ext cx="1535998" cy="369332"/>
          </a:xfrm>
          <a:prstGeom prst="rect">
            <a:avLst/>
          </a:prstGeom>
          <a:noFill/>
        </p:spPr>
        <p:txBody>
          <a:bodyPr wrap="none" rtlCol="0">
            <a:spAutoFit/>
          </a:bodyPr>
          <a:lstStyle/>
          <a:p>
            <a:r>
              <a:rPr lang="en-US" dirty="0" smtClean="0"/>
              <a:t>0.25 + 0.75 / 3</a:t>
            </a:r>
            <a:endParaRPr lang="en-US" dirty="0"/>
          </a:p>
        </p:txBody>
      </p:sp>
      <p:sp>
        <p:nvSpPr>
          <p:cNvPr id="21" name="TextBox 20"/>
          <p:cNvSpPr txBox="1"/>
          <p:nvPr/>
        </p:nvSpPr>
        <p:spPr>
          <a:xfrm>
            <a:off x="3886200" y="4583668"/>
            <a:ext cx="300082" cy="369332"/>
          </a:xfrm>
          <a:prstGeom prst="rect">
            <a:avLst/>
          </a:prstGeom>
          <a:noFill/>
        </p:spPr>
        <p:txBody>
          <a:bodyPr wrap="none" rtlCol="0">
            <a:spAutoFit/>
          </a:bodyPr>
          <a:lstStyle/>
          <a:p>
            <a:r>
              <a:rPr lang="en-US" dirty="0" smtClean="0"/>
              <a:t>=</a:t>
            </a:r>
            <a:endParaRPr lang="en-US" dirty="0"/>
          </a:p>
        </p:txBody>
      </p:sp>
      <p:sp>
        <p:nvSpPr>
          <p:cNvPr id="22" name="TextBox 21"/>
          <p:cNvSpPr txBox="1"/>
          <p:nvPr/>
        </p:nvSpPr>
        <p:spPr>
          <a:xfrm>
            <a:off x="4267200" y="4583668"/>
            <a:ext cx="1021433" cy="369332"/>
          </a:xfrm>
          <a:prstGeom prst="rect">
            <a:avLst/>
          </a:prstGeom>
          <a:noFill/>
        </p:spPr>
        <p:txBody>
          <a:bodyPr wrap="none" rtlCol="0">
            <a:spAutoFit/>
          </a:bodyPr>
          <a:lstStyle/>
          <a:p>
            <a:r>
              <a:rPr lang="en-US" dirty="0" smtClean="0"/>
              <a:t>1/0.5 = 2</a:t>
            </a:r>
            <a:endParaRPr lang="en-US" dirty="0"/>
          </a:p>
        </p:txBody>
      </p:sp>
      <p:sp>
        <p:nvSpPr>
          <p:cNvPr id="23" name="TextBox 5"/>
          <p:cNvSpPr txBox="1">
            <a:spLocks noChangeArrowheads="1"/>
          </p:cNvSpPr>
          <p:nvPr/>
        </p:nvSpPr>
        <p:spPr bwMode="auto">
          <a:xfrm>
            <a:off x="8686800" y="6477000"/>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smtClean="0"/>
              <a:t>49</a:t>
            </a:r>
            <a:endParaRPr lang="en-US" altLang="en-US" sz="1800" dirty="0"/>
          </a:p>
        </p:txBody>
      </p:sp>
    </p:spTree>
    <p:extLst>
      <p:ext uri="{BB962C8B-B14F-4D97-AF65-F5344CB8AC3E}">
        <p14:creationId xmlns:p14="http://schemas.microsoft.com/office/powerpoint/2010/main" val="354857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1" grpId="0"/>
      <p:bldP spid="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altLang="en-US"/>
              <a:t>Interesting Stuff</a:t>
            </a:r>
          </a:p>
        </p:txBody>
      </p:sp>
      <p:sp>
        <p:nvSpPr>
          <p:cNvPr id="52227" name="TextBox 3"/>
          <p:cNvSpPr txBox="1">
            <a:spLocks noChangeArrowheads="1"/>
          </p:cNvSpPr>
          <p:nvPr/>
        </p:nvSpPr>
        <p:spPr bwMode="auto">
          <a:xfrm>
            <a:off x="914400" y="1828800"/>
            <a:ext cx="406876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hlinkClick r:id="rId2"/>
              </a:rPr>
              <a:t>36-core, 1.2GHz chip</a:t>
            </a:r>
            <a:endParaRPr lang="en-US" altLang="en-US" sz="3600"/>
          </a:p>
          <a:p>
            <a:pPr eaLnBrk="1" hangingPunct="1">
              <a:spcBef>
                <a:spcPct val="0"/>
              </a:spcBef>
              <a:buFontTx/>
              <a:buNone/>
            </a:pPr>
            <a:r>
              <a:rPr lang="en-US" altLang="en-US" sz="3600">
                <a:hlinkClick r:id="rId3"/>
              </a:rPr>
              <a:t>New IBM Machine</a:t>
            </a:r>
            <a:endParaRPr lang="en-US" altLang="en-US" sz="3600"/>
          </a:p>
          <a:p>
            <a:pPr eaLnBrk="1" hangingPunct="1">
              <a:spcBef>
                <a:spcPct val="0"/>
              </a:spcBef>
              <a:buFontTx/>
              <a:buNone/>
            </a:pPr>
            <a:r>
              <a:rPr lang="en-US" altLang="en-US" sz="3600">
                <a:hlinkClick r:id="rId4"/>
              </a:rPr>
              <a:t>Longer Battery Life</a:t>
            </a:r>
            <a:endParaRPr lang="en-US" altLang="en-US" sz="3600"/>
          </a:p>
        </p:txBody>
      </p:sp>
    </p:spTree>
    <p:extLst>
      <p:ext uri="{BB962C8B-B14F-4D97-AF65-F5344CB8AC3E}">
        <p14:creationId xmlns:p14="http://schemas.microsoft.com/office/powerpoint/2010/main" val="7051297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Great Architecture Ideas</a:t>
            </a:r>
          </a:p>
        </p:txBody>
      </p:sp>
      <p:sp>
        <p:nvSpPr>
          <p:cNvPr id="3" name="Content Placeholder 2"/>
          <p:cNvSpPr>
            <a:spLocks noGrp="1"/>
          </p:cNvSpPr>
          <p:nvPr>
            <p:ph idx="1"/>
          </p:nvPr>
        </p:nvSpPr>
        <p:spPr/>
        <p:txBody>
          <a:bodyPr>
            <a:normAutofit lnSpcReduction="10000"/>
          </a:bodyPr>
          <a:lstStyle/>
          <a:p>
            <a:r>
              <a:rPr lang="en-US" dirty="0"/>
              <a:t>Design for Moore’s Law</a:t>
            </a:r>
          </a:p>
          <a:p>
            <a:r>
              <a:rPr lang="en-US" dirty="0"/>
              <a:t>Use abstractions to simplify design</a:t>
            </a:r>
          </a:p>
          <a:p>
            <a:r>
              <a:rPr lang="en-US" dirty="0"/>
              <a:t>Make the common case fast</a:t>
            </a:r>
          </a:p>
          <a:p>
            <a:r>
              <a:rPr lang="en-US" dirty="0"/>
              <a:t>Parallelism</a:t>
            </a:r>
          </a:p>
          <a:p>
            <a:r>
              <a:rPr lang="en-US" dirty="0"/>
              <a:t>Pipelining</a:t>
            </a:r>
          </a:p>
          <a:p>
            <a:r>
              <a:rPr lang="en-US" dirty="0"/>
              <a:t>Prediction</a:t>
            </a:r>
          </a:p>
          <a:p>
            <a:r>
              <a:rPr lang="en-US" dirty="0"/>
              <a:t>Memory Hierarchy</a:t>
            </a:r>
          </a:p>
          <a:p>
            <a:r>
              <a:rPr lang="en-US" dirty="0"/>
              <a:t>Reliability via Redundancy</a:t>
            </a:r>
          </a:p>
        </p:txBody>
      </p:sp>
      <p:sp>
        <p:nvSpPr>
          <p:cNvPr id="4" name="TextBox 3"/>
          <p:cNvSpPr txBox="1"/>
          <p:nvPr/>
        </p:nvSpPr>
        <p:spPr>
          <a:xfrm>
            <a:off x="8556595" y="6325156"/>
            <a:ext cx="418704" cy="369332"/>
          </a:xfrm>
          <a:prstGeom prst="rect">
            <a:avLst/>
          </a:prstGeom>
          <a:noFill/>
        </p:spPr>
        <p:txBody>
          <a:bodyPr wrap="none" rtlCol="0">
            <a:spAutoFit/>
          </a:bodyPr>
          <a:lstStyle/>
          <a:p>
            <a:r>
              <a:rPr lang="en-US" dirty="0"/>
              <a:t>11</a:t>
            </a:r>
          </a:p>
        </p:txBody>
      </p:sp>
    </p:spTree>
    <p:extLst>
      <p:ext uri="{BB962C8B-B14F-4D97-AF65-F5344CB8AC3E}">
        <p14:creationId xmlns:p14="http://schemas.microsoft.com/office/powerpoint/2010/main" val="147018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AU" altLang="en-US" dirty="0"/>
              <a:t>Chapter 1 — Computer Abstractions and Technology — </a:t>
            </a:r>
            <a:fld id="{A8E7B40F-A7A9-4E34-907E-F344AC0FE656}" type="slidenum">
              <a:rPr lang="en-AU" altLang="en-US"/>
              <a:pPr/>
              <a:t>8</a:t>
            </a:fld>
            <a:endParaRPr lang="en-AU" altLang="en-US" dirty="0"/>
          </a:p>
        </p:txBody>
      </p:sp>
      <p:sp>
        <p:nvSpPr>
          <p:cNvPr id="193538" name="Rectangle 2"/>
          <p:cNvSpPr>
            <a:spLocks noGrp="1" noChangeArrowheads="1"/>
          </p:cNvSpPr>
          <p:nvPr>
            <p:ph type="title"/>
          </p:nvPr>
        </p:nvSpPr>
        <p:spPr/>
        <p:txBody>
          <a:bodyPr/>
          <a:lstStyle/>
          <a:p>
            <a:r>
              <a:rPr lang="en-US" altLang="en-US"/>
              <a:t>Below Your Program</a:t>
            </a:r>
            <a:endParaRPr lang="en-AU" altLang="en-US"/>
          </a:p>
        </p:txBody>
      </p:sp>
      <p:sp>
        <p:nvSpPr>
          <p:cNvPr id="193542" name="Rectangle 6"/>
          <p:cNvSpPr>
            <a:spLocks noGrp="1" noChangeArrowheads="1"/>
          </p:cNvSpPr>
          <p:nvPr>
            <p:ph type="body" sz="half" idx="2"/>
          </p:nvPr>
        </p:nvSpPr>
        <p:spPr>
          <a:xfrm>
            <a:off x="3132138" y="1125538"/>
            <a:ext cx="5822950" cy="5111750"/>
          </a:xfrm>
        </p:spPr>
        <p:txBody>
          <a:bodyPr/>
          <a:lstStyle/>
          <a:p>
            <a:r>
              <a:rPr lang="en-US" altLang="en-US" sz="2800" dirty="0"/>
              <a:t>Application software</a:t>
            </a:r>
          </a:p>
          <a:p>
            <a:pPr lvl="1"/>
            <a:r>
              <a:rPr lang="en-US" altLang="en-US" sz="2400" dirty="0"/>
              <a:t>Written in high-level language</a:t>
            </a:r>
          </a:p>
          <a:p>
            <a:r>
              <a:rPr lang="en-US" altLang="en-US" sz="2800" dirty="0"/>
              <a:t>System software</a:t>
            </a:r>
          </a:p>
          <a:p>
            <a:pPr lvl="1"/>
            <a:r>
              <a:rPr lang="en-US" altLang="en-US" sz="2400" dirty="0"/>
              <a:t>Compiler: translates HLL code to machine code</a:t>
            </a:r>
          </a:p>
          <a:p>
            <a:pPr lvl="1"/>
            <a:r>
              <a:rPr lang="en-US" altLang="en-US" sz="2400" dirty="0"/>
              <a:t>Operating System: service code</a:t>
            </a:r>
          </a:p>
          <a:p>
            <a:pPr lvl="2"/>
            <a:r>
              <a:rPr lang="en-US" altLang="en-US" sz="2000" dirty="0"/>
              <a:t>Handling input/output</a:t>
            </a:r>
          </a:p>
          <a:p>
            <a:pPr lvl="2"/>
            <a:r>
              <a:rPr lang="en-US" altLang="en-US" sz="2000" dirty="0"/>
              <a:t>Managing memory and storage</a:t>
            </a:r>
          </a:p>
          <a:p>
            <a:pPr lvl="2"/>
            <a:r>
              <a:rPr lang="en-US" altLang="en-US" sz="2000" dirty="0"/>
              <a:t>Scheduling tasks &amp; sharing resources</a:t>
            </a:r>
          </a:p>
          <a:p>
            <a:r>
              <a:rPr lang="en-US" altLang="en-US" sz="2800" dirty="0"/>
              <a:t>Hardware</a:t>
            </a:r>
          </a:p>
          <a:p>
            <a:pPr lvl="1"/>
            <a:r>
              <a:rPr lang="en-US" altLang="en-US" sz="2400" dirty="0"/>
              <a:t>Processor, memory, I/O controllers</a:t>
            </a:r>
            <a:endParaRPr lang="en-AU" altLang="en-US" sz="2400" dirty="0"/>
          </a:p>
        </p:txBody>
      </p:sp>
      <p:sp>
        <p:nvSpPr>
          <p:cNvPr id="193543" name="Text Box 7"/>
          <p:cNvSpPr txBox="1">
            <a:spLocks noChangeArrowheads="1"/>
          </p:cNvSpPr>
          <p:nvPr/>
        </p:nvSpPr>
        <p:spPr bwMode="auto">
          <a:xfrm rot="5400000">
            <a:off x="7560469" y="1216819"/>
            <a:ext cx="2800350"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folHlink"/>
                </a:solidFill>
              </a:rPr>
              <a:t>§1.2 Below Your Program</a:t>
            </a:r>
          </a:p>
        </p:txBody>
      </p:sp>
      <p:pic>
        <p:nvPicPr>
          <p:cNvPr id="193547" name="Picture 11" descr="f01-0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781300"/>
            <a:ext cx="2400300" cy="2400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556595" y="6325156"/>
            <a:ext cx="418704" cy="369332"/>
          </a:xfrm>
          <a:prstGeom prst="rect">
            <a:avLst/>
          </a:prstGeom>
          <a:noFill/>
        </p:spPr>
        <p:txBody>
          <a:bodyPr wrap="none" rtlCol="0">
            <a:spAutoFit/>
          </a:bodyPr>
          <a:lstStyle/>
          <a:p>
            <a:r>
              <a:rPr lang="en-US" dirty="0"/>
              <a:t>13</a:t>
            </a:r>
          </a:p>
        </p:txBody>
      </p:sp>
    </p:spTree>
    <p:extLst>
      <p:ext uri="{BB962C8B-B14F-4D97-AF65-F5344CB8AC3E}">
        <p14:creationId xmlns:p14="http://schemas.microsoft.com/office/powerpoint/2010/main" val="120527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AU" altLang="en-US"/>
              <a:t>Chapter 1 — Computer Abstractions and Technology — </a:t>
            </a:r>
            <a:fld id="{38FC7C8F-AC24-4BAD-B2E9-C0C782FCE059}" type="slidenum">
              <a:rPr lang="en-AU" altLang="en-US"/>
              <a:pPr/>
              <a:t>9</a:t>
            </a:fld>
            <a:endParaRPr lang="en-AU" altLang="en-US"/>
          </a:p>
        </p:txBody>
      </p:sp>
      <p:sp>
        <p:nvSpPr>
          <p:cNvPr id="197640" name="Rectangle 8"/>
          <p:cNvSpPr>
            <a:spLocks noGrp="1" noChangeArrowheads="1"/>
          </p:cNvSpPr>
          <p:nvPr>
            <p:ph type="title"/>
          </p:nvPr>
        </p:nvSpPr>
        <p:spPr/>
        <p:txBody>
          <a:bodyPr/>
          <a:lstStyle/>
          <a:p>
            <a:r>
              <a:rPr lang="en-US" altLang="en-US"/>
              <a:t>Levels of Program Code</a:t>
            </a:r>
            <a:endParaRPr lang="en-AU" altLang="en-US"/>
          </a:p>
        </p:txBody>
      </p:sp>
      <p:sp>
        <p:nvSpPr>
          <p:cNvPr id="197641" name="Rectangle 9"/>
          <p:cNvSpPr>
            <a:spLocks noGrp="1" noChangeArrowheads="1"/>
          </p:cNvSpPr>
          <p:nvPr>
            <p:ph type="body" idx="1"/>
          </p:nvPr>
        </p:nvSpPr>
        <p:spPr>
          <a:xfrm>
            <a:off x="684213" y="1125538"/>
            <a:ext cx="4751387" cy="5111750"/>
          </a:xfrm>
        </p:spPr>
        <p:txBody>
          <a:bodyPr/>
          <a:lstStyle/>
          <a:p>
            <a:pPr>
              <a:lnSpc>
                <a:spcPct val="90000"/>
              </a:lnSpc>
            </a:pPr>
            <a:r>
              <a:rPr lang="en-US" altLang="en-US" sz="2800" dirty="0"/>
              <a:t>High-level language</a:t>
            </a:r>
          </a:p>
          <a:p>
            <a:pPr lvl="1">
              <a:lnSpc>
                <a:spcPct val="90000"/>
              </a:lnSpc>
            </a:pPr>
            <a:r>
              <a:rPr lang="en-US" altLang="en-US" sz="2400" dirty="0"/>
              <a:t>Level of abstraction closer to problem domain</a:t>
            </a:r>
          </a:p>
          <a:p>
            <a:pPr lvl="1">
              <a:lnSpc>
                <a:spcPct val="90000"/>
              </a:lnSpc>
            </a:pPr>
            <a:r>
              <a:rPr lang="en-US" altLang="en-US" sz="2400" dirty="0"/>
              <a:t>Provides for productivity and portability </a:t>
            </a:r>
            <a:endParaRPr lang="en-AU" altLang="en-US" sz="2400" dirty="0"/>
          </a:p>
          <a:p>
            <a:pPr>
              <a:lnSpc>
                <a:spcPct val="90000"/>
              </a:lnSpc>
            </a:pPr>
            <a:r>
              <a:rPr lang="en-US" altLang="en-US" sz="2800" dirty="0"/>
              <a:t>Assembly language</a:t>
            </a:r>
          </a:p>
          <a:p>
            <a:pPr lvl="1">
              <a:lnSpc>
                <a:spcPct val="90000"/>
              </a:lnSpc>
            </a:pPr>
            <a:r>
              <a:rPr lang="en-US" altLang="en-US" sz="2400" dirty="0"/>
              <a:t>Textual representation of instructions</a:t>
            </a:r>
          </a:p>
          <a:p>
            <a:pPr>
              <a:lnSpc>
                <a:spcPct val="90000"/>
              </a:lnSpc>
            </a:pPr>
            <a:r>
              <a:rPr lang="en-US" altLang="en-US" sz="2800" dirty="0"/>
              <a:t>Hardware representation</a:t>
            </a:r>
          </a:p>
          <a:p>
            <a:pPr lvl="1">
              <a:lnSpc>
                <a:spcPct val="90000"/>
              </a:lnSpc>
            </a:pPr>
            <a:r>
              <a:rPr lang="en-US" altLang="en-US" sz="2400" dirty="0"/>
              <a:t>Binary digits (bits)</a:t>
            </a:r>
          </a:p>
          <a:p>
            <a:pPr lvl="1">
              <a:lnSpc>
                <a:spcPct val="90000"/>
              </a:lnSpc>
            </a:pPr>
            <a:r>
              <a:rPr lang="en-US" altLang="en-US" sz="2400" dirty="0"/>
              <a:t>Encoded instructions and data</a:t>
            </a:r>
          </a:p>
        </p:txBody>
      </p:sp>
      <p:pic>
        <p:nvPicPr>
          <p:cNvPr id="197642" name="Picture 10" descr="f01-03-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062" y="1268413"/>
            <a:ext cx="3228975" cy="50530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5638800" y="2286000"/>
            <a:ext cx="12954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000" dirty="0"/>
              <a:t>Translates high-level code into low-level instructions</a:t>
            </a:r>
          </a:p>
        </p:txBody>
      </p:sp>
      <p:sp>
        <p:nvSpPr>
          <p:cNvPr id="7" name="TextBox 7"/>
          <p:cNvSpPr txBox="1">
            <a:spLocks noChangeArrowheads="1"/>
          </p:cNvSpPr>
          <p:nvPr/>
        </p:nvSpPr>
        <p:spPr bwMode="auto">
          <a:xfrm>
            <a:off x="5745957" y="4321314"/>
            <a:ext cx="11882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000" dirty="0"/>
              <a:t>Translates low-level instructions into machine(like) code</a:t>
            </a:r>
          </a:p>
        </p:txBody>
      </p:sp>
      <p:sp>
        <p:nvSpPr>
          <p:cNvPr id="8" name="TextBox 7"/>
          <p:cNvSpPr txBox="1"/>
          <p:nvPr/>
        </p:nvSpPr>
        <p:spPr>
          <a:xfrm>
            <a:off x="8556595" y="6325156"/>
            <a:ext cx="418704" cy="369332"/>
          </a:xfrm>
          <a:prstGeom prst="rect">
            <a:avLst/>
          </a:prstGeom>
          <a:noFill/>
        </p:spPr>
        <p:txBody>
          <a:bodyPr wrap="none" rtlCol="0">
            <a:spAutoFit/>
          </a:bodyPr>
          <a:lstStyle/>
          <a:p>
            <a:r>
              <a:rPr lang="en-US" dirty="0"/>
              <a:t>15</a:t>
            </a:r>
          </a:p>
        </p:txBody>
      </p:sp>
    </p:spTree>
    <p:extLst>
      <p:ext uri="{BB962C8B-B14F-4D97-AF65-F5344CB8AC3E}">
        <p14:creationId xmlns:p14="http://schemas.microsoft.com/office/powerpoint/2010/main" val="3926172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TotalTime>
  <Words>3364</Words>
  <Application>Microsoft Office PowerPoint</Application>
  <PresentationFormat>On-screen Show (4:3)</PresentationFormat>
  <Paragraphs>777</Paragraphs>
  <Slides>67</Slides>
  <Notes>31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67</vt:i4>
      </vt:variant>
    </vt:vector>
  </HeadingPairs>
  <TitlesOfParts>
    <vt:vector size="70" baseType="lpstr">
      <vt:lpstr>Office Theme</vt:lpstr>
      <vt:lpstr>Chart</vt:lpstr>
      <vt:lpstr>Equation</vt:lpstr>
      <vt:lpstr>CS 2160 Chapter 1</vt:lpstr>
      <vt:lpstr>PowerPoint Presentation</vt:lpstr>
      <vt:lpstr>Classes of Computers</vt:lpstr>
      <vt:lpstr>The Processor Market</vt:lpstr>
      <vt:lpstr>What You Will Learn</vt:lpstr>
      <vt:lpstr>Understanding Performance</vt:lpstr>
      <vt:lpstr>8 Great Architecture Ideas</vt:lpstr>
      <vt:lpstr>Below Your Program</vt:lpstr>
      <vt:lpstr>Levels of Program Code</vt:lpstr>
      <vt:lpstr>That was Then, This is Now</vt:lpstr>
      <vt:lpstr>Writing Assembly Code</vt:lpstr>
      <vt:lpstr>The strcpy Example</vt:lpstr>
      <vt:lpstr>Run MARS</vt:lpstr>
      <vt:lpstr>Save and Assemble</vt:lpstr>
      <vt:lpstr>Step Through Program with f7</vt:lpstr>
      <vt:lpstr>For Next Time</vt:lpstr>
      <vt:lpstr>Components of a Computer</vt:lpstr>
      <vt:lpstr>PowerPoint Presentation</vt:lpstr>
      <vt:lpstr>Anatomy of a Mouse</vt:lpstr>
      <vt:lpstr>Anatomy of a Mouse</vt:lpstr>
      <vt:lpstr>Inside a Laptop</vt:lpstr>
      <vt:lpstr>Through the Looking Glass</vt:lpstr>
      <vt:lpstr>Touch Screens</vt:lpstr>
      <vt:lpstr>Inside an iPad</vt:lpstr>
      <vt:lpstr>Inside the Processor (CPU)</vt:lpstr>
      <vt:lpstr>Inside the Processor</vt:lpstr>
      <vt:lpstr>Inside the Processor</vt:lpstr>
      <vt:lpstr>Memory Hierarchy</vt:lpstr>
      <vt:lpstr>More on Cache</vt:lpstr>
      <vt:lpstr>Networks</vt:lpstr>
      <vt:lpstr>Network Balance Sheet</vt:lpstr>
      <vt:lpstr>Technology Trends</vt:lpstr>
      <vt:lpstr>What’s a Transistor?</vt:lpstr>
      <vt:lpstr>Chip Fabrication Process</vt:lpstr>
      <vt:lpstr>Wafer with Dies</vt:lpstr>
      <vt:lpstr>Binary Refresher</vt:lpstr>
      <vt:lpstr>More About Binary</vt:lpstr>
      <vt:lpstr>Bases of Numbers</vt:lpstr>
      <vt:lpstr>Base 2 (binary)</vt:lpstr>
      <vt:lpstr>Conversion Among non-Decimal Bases</vt:lpstr>
      <vt:lpstr>Binary Floating Point</vt:lpstr>
      <vt:lpstr>Defining Performance</vt:lpstr>
      <vt:lpstr>Response Time and Throughput</vt:lpstr>
      <vt:lpstr>Relative Performance</vt:lpstr>
      <vt:lpstr>Talking About Performance</vt:lpstr>
      <vt:lpstr>Measuring Execution Time</vt:lpstr>
      <vt:lpstr>CPU Clocking</vt:lpstr>
      <vt:lpstr>CPU Time</vt:lpstr>
      <vt:lpstr>CPU Time Example</vt:lpstr>
      <vt:lpstr>Bandwidth and Latency</vt:lpstr>
      <vt:lpstr>CPI Example</vt:lpstr>
      <vt:lpstr>Instruction Count and CPI</vt:lpstr>
      <vt:lpstr>CPI in More Detail</vt:lpstr>
      <vt:lpstr>CPI Example</vt:lpstr>
      <vt:lpstr>Performance Summary</vt:lpstr>
      <vt:lpstr>Come and See My Etchings…</vt:lpstr>
      <vt:lpstr>Power Trends</vt:lpstr>
      <vt:lpstr>Reducing Power</vt:lpstr>
      <vt:lpstr>Uniprocessor Performance</vt:lpstr>
      <vt:lpstr>Multiprocessors</vt:lpstr>
      <vt:lpstr>SPEC CPU Benchmark</vt:lpstr>
      <vt:lpstr>In the Current News</vt:lpstr>
      <vt:lpstr>Intel pursues Moore's Law with plan to make 7-nm chips this year</vt:lpstr>
      <vt:lpstr>Amdahl’s Law</vt:lpstr>
      <vt:lpstr>PowerPoint Presentation</vt:lpstr>
      <vt:lpstr>General Formula</vt:lpstr>
      <vt:lpstr>Interesting Stuff</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2160 Lesson 02</dc:title>
  <dc:creator>aglock</dc:creator>
  <cp:lastModifiedBy>Albert Glock</cp:lastModifiedBy>
  <cp:revision>28</cp:revision>
  <dcterms:created xsi:type="dcterms:W3CDTF">2006-08-16T00:00:00Z</dcterms:created>
  <dcterms:modified xsi:type="dcterms:W3CDTF">2017-01-30T15:30:11Z</dcterms:modified>
</cp:coreProperties>
</file>